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handoutMasterIdLst>
    <p:handoutMasterId r:id="rId43"/>
  </p:handoutMasterIdLst>
  <p:sldIdLst>
    <p:sldId id="340" r:id="rId5"/>
    <p:sldId id="327" r:id="rId6"/>
    <p:sldId id="345" r:id="rId7"/>
    <p:sldId id="370" r:id="rId8"/>
    <p:sldId id="354" r:id="rId9"/>
    <p:sldId id="355" r:id="rId10"/>
    <p:sldId id="401" r:id="rId11"/>
    <p:sldId id="397" r:id="rId12"/>
    <p:sldId id="396" r:id="rId13"/>
    <p:sldId id="348" r:id="rId14"/>
    <p:sldId id="380" r:id="rId15"/>
    <p:sldId id="352" r:id="rId16"/>
    <p:sldId id="381" r:id="rId17"/>
    <p:sldId id="382" r:id="rId18"/>
    <p:sldId id="383" r:id="rId19"/>
    <p:sldId id="384" r:id="rId20"/>
    <p:sldId id="385" r:id="rId21"/>
    <p:sldId id="386" r:id="rId22"/>
    <p:sldId id="387" r:id="rId23"/>
    <p:sldId id="388" r:id="rId24"/>
    <p:sldId id="389" r:id="rId25"/>
    <p:sldId id="390" r:id="rId26"/>
    <p:sldId id="391" r:id="rId27"/>
    <p:sldId id="357" r:id="rId28"/>
    <p:sldId id="394" r:id="rId29"/>
    <p:sldId id="395" r:id="rId30"/>
    <p:sldId id="393" r:id="rId31"/>
    <p:sldId id="361" r:id="rId32"/>
    <p:sldId id="372" r:id="rId33"/>
    <p:sldId id="351" r:id="rId34"/>
    <p:sldId id="371" r:id="rId35"/>
    <p:sldId id="367" r:id="rId36"/>
    <p:sldId id="368" r:id="rId37"/>
    <p:sldId id="365" r:id="rId38"/>
    <p:sldId id="369" r:id="rId39"/>
    <p:sldId id="379" r:id="rId40"/>
    <p:sldId id="34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16" userDrawn="1">
          <p15:clr>
            <a:srgbClr val="A4A3A4"/>
          </p15:clr>
        </p15:guide>
        <p15:guide id="2" orient="horz" pos="3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E988889-DEAD-CC2C-4A1B-AB7A40C0D78C}" name="Marjory Ruiz" initials="MR" userId="57ced9a9da380b8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26B"/>
    <a:srgbClr val="2C5A87"/>
    <a:srgbClr val="2C5B88"/>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5"/>
    <p:restoredTop sz="94411" autoAdjust="0"/>
  </p:normalViewPr>
  <p:slideViewPr>
    <p:cSldViewPr snapToGrid="0">
      <p:cViewPr varScale="1">
        <p:scale>
          <a:sx n="106" d="100"/>
          <a:sy n="106" d="100"/>
        </p:scale>
        <p:origin x="108" y="576"/>
      </p:cViewPr>
      <p:guideLst>
        <p:guide pos="816"/>
        <p:guide orient="horz" pos="38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chwartz\Documents\CPS\RBRA\Presentations\2023%20monitoring%20presentation%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2128" b="1" i="0" u="none" strike="noStrike" kern="1200" cap="all" spc="120" normalizeH="0" baseline="0" dirty="0">
                <a:solidFill>
                  <a:srgbClr val="000000">
                    <a:lumMod val="65000"/>
                    <a:lumOff val="35000"/>
                  </a:srgbClr>
                </a:solidFill>
              </a:rPr>
              <a:t>Total acres of eelgrass in Richardson Bay</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acres</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6517-EA48-A073-E0C45C0476D5}"/>
              </c:ext>
            </c:extLst>
          </c:dPt>
          <c:dPt>
            <c:idx val="1"/>
            <c:invertIfNegative val="0"/>
            <c:bubble3D val="0"/>
            <c:extLst>
              <c:ext xmlns:c16="http://schemas.microsoft.com/office/drawing/2014/chart" uri="{C3380CC4-5D6E-409C-BE32-E72D297353CC}">
                <c16:uniqueId val="{00000003-6517-EA48-A073-E0C45C0476D5}"/>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2019</c:v>
                </c:pt>
                <c:pt idx="1">
                  <c:v>2022</c:v>
                </c:pt>
              </c:numCache>
            </c:numRef>
          </c:cat>
          <c:val>
            <c:numRef>
              <c:f>Sheet1!$B$2:$B$3</c:f>
              <c:numCache>
                <c:formatCode>General</c:formatCode>
                <c:ptCount val="2"/>
                <c:pt idx="0">
                  <c:v>841.8</c:v>
                </c:pt>
                <c:pt idx="1">
                  <c:v>956.5</c:v>
                </c:pt>
              </c:numCache>
            </c:numRef>
          </c:val>
          <c:extLst>
            <c:ext xmlns:c16="http://schemas.microsoft.com/office/drawing/2014/chart" uri="{C3380CC4-5D6E-409C-BE32-E72D297353CC}">
              <c16:uniqueId val="{00000004-6517-EA48-A073-E0C45C0476D5}"/>
            </c:ext>
          </c:extLst>
        </c:ser>
        <c:dLbls>
          <c:dLblPos val="outEnd"/>
          <c:showLegendKey val="0"/>
          <c:showVal val="1"/>
          <c:showCatName val="0"/>
          <c:showSerName val="0"/>
          <c:showPercent val="0"/>
          <c:showBubbleSize val="0"/>
        </c:dLbls>
        <c:gapWidth val="444"/>
        <c:overlap val="-90"/>
        <c:axId val="677577568"/>
        <c:axId val="677579840"/>
      </c:barChart>
      <c:catAx>
        <c:axId val="677577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677579840"/>
        <c:crosses val="autoZero"/>
        <c:auto val="1"/>
        <c:lblAlgn val="ctr"/>
        <c:lblOffset val="100"/>
        <c:noMultiLvlLbl val="0"/>
      </c:catAx>
      <c:valAx>
        <c:axId val="677579840"/>
        <c:scaling>
          <c:orientation val="minMax"/>
          <c:min val="0"/>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acres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7577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dirty="0"/>
              <a:t>Anchor Scour in Richardson Bay</a:t>
            </a: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Low Estimate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2021</c:v>
                </c:pt>
                <c:pt idx="2">
                  <c:v>2022</c:v>
                </c:pt>
              </c:numCache>
            </c:numRef>
          </c:cat>
          <c:val>
            <c:numRef>
              <c:f>Sheet1!$B$2:$B$4</c:f>
              <c:numCache>
                <c:formatCode>General</c:formatCode>
                <c:ptCount val="3"/>
                <c:pt idx="0">
                  <c:v>49.3</c:v>
                </c:pt>
                <c:pt idx="1">
                  <c:v>52.6</c:v>
                </c:pt>
                <c:pt idx="2">
                  <c:v>57.32</c:v>
                </c:pt>
              </c:numCache>
            </c:numRef>
          </c:val>
          <c:extLst>
            <c:ext xmlns:c16="http://schemas.microsoft.com/office/drawing/2014/chart" uri="{C3380CC4-5D6E-409C-BE32-E72D297353CC}">
              <c16:uniqueId val="{00000000-139C-A240-9373-170F8C05BFC9}"/>
            </c:ext>
          </c:extLst>
        </c:ser>
        <c:ser>
          <c:idx val="1"/>
          <c:order val="1"/>
          <c:tx>
            <c:strRef>
              <c:f>Sheet1!$C$1</c:f>
              <c:strCache>
                <c:ptCount val="1"/>
                <c:pt idx="0">
                  <c:v>High Estimate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2021</c:v>
                </c:pt>
                <c:pt idx="2">
                  <c:v>2022</c:v>
                </c:pt>
              </c:numCache>
            </c:numRef>
          </c:cat>
          <c:val>
            <c:numRef>
              <c:f>Sheet1!$C$2:$C$4</c:f>
              <c:numCache>
                <c:formatCode>General</c:formatCode>
                <c:ptCount val="3"/>
                <c:pt idx="0">
                  <c:v>83.9</c:v>
                </c:pt>
                <c:pt idx="1">
                  <c:v>106.6</c:v>
                </c:pt>
                <c:pt idx="2">
                  <c:v>100.57</c:v>
                </c:pt>
              </c:numCache>
            </c:numRef>
          </c:val>
          <c:extLst>
            <c:ext xmlns:c16="http://schemas.microsoft.com/office/drawing/2014/chart" uri="{C3380CC4-5D6E-409C-BE32-E72D297353CC}">
              <c16:uniqueId val="{00000001-139C-A240-9373-170F8C05BFC9}"/>
            </c:ext>
          </c:extLst>
        </c:ser>
        <c:dLbls>
          <c:showLegendKey val="0"/>
          <c:showVal val="1"/>
          <c:showCatName val="0"/>
          <c:showSerName val="0"/>
          <c:showPercent val="0"/>
          <c:showBubbleSize val="0"/>
        </c:dLbls>
        <c:gapWidth val="125"/>
        <c:axId val="677999344"/>
        <c:axId val="678001072"/>
      </c:barChart>
      <c:catAx>
        <c:axId val="67799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8001072"/>
        <c:crosses val="autoZero"/>
        <c:auto val="1"/>
        <c:lblAlgn val="ctr"/>
        <c:lblOffset val="100"/>
        <c:noMultiLvlLbl val="0"/>
      </c:catAx>
      <c:valAx>
        <c:axId val="678001072"/>
        <c:scaling>
          <c:orientation val="minMax"/>
        </c:scaling>
        <c:delete val="0"/>
        <c:axPos val="l"/>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500" dirty="0"/>
                  <a:t>Acres</a:t>
                </a:r>
                <a:r>
                  <a:rPr lang="en-US" sz="1500" baseline="0" dirty="0"/>
                  <a:t> of damaged eelgrass</a:t>
                </a:r>
                <a:endParaRPr lang="en-US" sz="1500" dirty="0"/>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79993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dirty="0"/>
              <a:t>Vessels + Floating Homes in Richardson Bay</a:t>
            </a:r>
          </a:p>
        </c:rich>
      </c:tx>
      <c:layout>
        <c:manualLayout>
          <c:xMode val="edge"/>
          <c:yMode val="edge"/>
          <c:x val="0.15943856300456893"/>
          <c:y val="8.2817463138077571E-3"/>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0.11225271055441474"/>
          <c:y val="0.12748976791329775"/>
          <c:w val="0.84605851246623776"/>
          <c:h val="0.69582343769632671"/>
        </c:manualLayout>
      </c:layout>
      <c:lineChart>
        <c:grouping val="standard"/>
        <c:varyColors val="0"/>
        <c:ser>
          <c:idx val="0"/>
          <c:order val="0"/>
          <c:spPr>
            <a:ln w="34925" cap="rnd">
              <a:solidFill>
                <a:schemeClr val="lt1"/>
              </a:solidFill>
              <a:round/>
            </a:ln>
            <a:effectLst>
              <a:outerShdw dist="25400" dir="2700000" algn="tl" rotWithShape="0">
                <a:schemeClr val="accent1"/>
              </a:outerShdw>
            </a:effectLst>
          </c:spPr>
          <c:marker>
            <c:symbol val="none"/>
          </c:marker>
          <c:dLbls>
            <c:dLbl>
              <c:idx val="0"/>
              <c:layout>
                <c:manualLayout>
                  <c:x val="-3.1580240417635033E-2"/>
                  <c:y val="-4.14087315690387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54-4221-9D76-2C4876C5D82A}"/>
                </c:ext>
              </c:extLst>
            </c:dLbl>
            <c:dLbl>
              <c:idx val="1"/>
              <c:layout>
                <c:manualLayout>
                  <c:x val="-2.6843204354989752E-2"/>
                  <c:y val="-4.4169313673641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A54-4221-9D76-2C4876C5D82A}"/>
                </c:ext>
              </c:extLst>
            </c:dLbl>
            <c:dLbl>
              <c:idx val="2"/>
              <c:layout>
                <c:manualLayout>
                  <c:x val="-3.0001228396753253E-2"/>
                  <c:y val="-3.8648149464436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54-4221-9D76-2C4876C5D82A}"/>
                </c:ext>
              </c:extLst>
            </c:dLbl>
            <c:dLbl>
              <c:idx val="3"/>
              <c:layout>
                <c:manualLayout>
                  <c:x val="-2.6843204354989752E-2"/>
                  <c:y val="-4.6929895778243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A54-4221-9D76-2C4876C5D82A}"/>
                </c:ext>
              </c:extLst>
            </c:dLbl>
            <c:dLbl>
              <c:idx val="4"/>
              <c:layout>
                <c:manualLayout>
                  <c:x val="-3.0001228396753253E-2"/>
                  <c:y val="-3.8648149464436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A54-4221-9D76-2C4876C5D82A}"/>
                </c:ext>
              </c:extLst>
            </c:dLbl>
            <c:dLbl>
              <c:idx val="5"/>
              <c:layout>
                <c:manualLayout>
                  <c:x val="-2.6843204354989752E-2"/>
                  <c:y val="-3.8648149464436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A54-4221-9D76-2C4876C5D82A}"/>
                </c:ext>
              </c:extLst>
            </c:dLbl>
            <c:dLbl>
              <c:idx val="6"/>
              <c:layout>
                <c:manualLayout>
                  <c:x val="-2.6843204354989752E-2"/>
                  <c:y val="-3.86481494644362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54-4221-9D76-2C4876C5D82A}"/>
                </c:ext>
              </c:extLst>
            </c:dLbl>
            <c:dLbl>
              <c:idx val="7"/>
              <c:layout>
                <c:manualLayout>
                  <c:x val="-2.6843204354989752E-2"/>
                  <c:y val="-4.4169313673641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54-4221-9D76-2C4876C5D82A}"/>
                </c:ext>
              </c:extLst>
            </c:dLbl>
            <c:dLbl>
              <c:idx val="8"/>
              <c:layout>
                <c:manualLayout>
                  <c:x val="-2.8422216375871504E-2"/>
                  <c:y val="-3.312698525523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54-4221-9D76-2C4876C5D82A}"/>
                </c:ext>
              </c:extLst>
            </c:dLbl>
            <c:dLbl>
              <c:idx val="9"/>
              <c:layout>
                <c:manualLayout>
                  <c:x val="-3.1580240417635116E-2"/>
                  <c:y val="-4.14087315690387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A54-4221-9D76-2C4876C5D82A}"/>
                </c:ext>
              </c:extLst>
            </c:dLbl>
            <c:dLbl>
              <c:idx val="10"/>
              <c:layout>
                <c:manualLayout>
                  <c:x val="-3.1580240417635005E-2"/>
                  <c:y val="-4.14087315690387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54-4221-9D76-2C4876C5D82A}"/>
                </c:ext>
              </c:extLst>
            </c:dLbl>
            <c:dLbl>
              <c:idx val="11"/>
              <c:layout>
                <c:manualLayout>
                  <c:x val="-3.0001228396753253E-2"/>
                  <c:y val="-4.41693136736413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54-4221-9D76-2C4876C5D82A}"/>
                </c:ext>
              </c:extLst>
            </c:dLbl>
            <c:dLbl>
              <c:idx val="12"/>
              <c:layout>
                <c:manualLayout>
                  <c:x val="-3.1580240417635116E-2"/>
                  <c:y val="-3.86481494644362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54-4221-9D76-2C4876C5D82A}"/>
                </c:ext>
              </c:extLst>
            </c:dLbl>
            <c:dLbl>
              <c:idx val="13"/>
              <c:layout>
                <c:manualLayout>
                  <c:x val="-2.8422216375871386E-2"/>
                  <c:y val="-3.03664031506284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54-4221-9D76-2C4876C5D82A}"/>
                </c:ext>
              </c:extLst>
            </c:dLbl>
            <c:dLbl>
              <c:idx val="14"/>
              <c:layout>
                <c:manualLayout>
                  <c:x val="-2.0527156271462753E-2"/>
                  <c:y val="-3.86481494644362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54-4221-9D76-2C4876C5D82A}"/>
                </c:ext>
              </c:extLst>
            </c:dLbl>
            <c:dLbl>
              <c:idx val="15"/>
              <c:layout>
                <c:manualLayout>
                  <c:x val="-2.9314420333497286E-2"/>
                  <c:y val="-5.7972224196654307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2.8627487938586129E-2"/>
                      <c:h val="6.2416761385064468E-2"/>
                    </c:manualLayout>
                  </c15:layout>
                </c:ext>
                <c:ext xmlns:c16="http://schemas.microsoft.com/office/drawing/2014/chart" uri="{C3380CC4-5D6E-409C-BE32-E72D297353CC}">
                  <c16:uniqueId val="{00000001-BA54-4221-9D76-2C4876C5D82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Sheet1!$A$9:$A$24</c:f>
              <c:numCache>
                <c:formatCode>mmm\-yy</c:formatCode>
                <c:ptCount val="16"/>
                <c:pt idx="0">
                  <c:v>44470</c:v>
                </c:pt>
                <c:pt idx="1">
                  <c:v>44562</c:v>
                </c:pt>
                <c:pt idx="2">
                  <c:v>44652</c:v>
                </c:pt>
                <c:pt idx="3">
                  <c:v>44734</c:v>
                </c:pt>
                <c:pt idx="4">
                  <c:v>44743</c:v>
                </c:pt>
                <c:pt idx="5">
                  <c:v>44774</c:v>
                </c:pt>
                <c:pt idx="6">
                  <c:v>44826</c:v>
                </c:pt>
                <c:pt idx="7">
                  <c:v>44835</c:v>
                </c:pt>
                <c:pt idx="8">
                  <c:v>44887</c:v>
                </c:pt>
                <c:pt idx="9">
                  <c:v>44917</c:v>
                </c:pt>
                <c:pt idx="10">
                  <c:v>44949</c:v>
                </c:pt>
                <c:pt idx="11">
                  <c:v>44980</c:v>
                </c:pt>
                <c:pt idx="12">
                  <c:v>45008</c:v>
                </c:pt>
                <c:pt idx="13">
                  <c:v>45039</c:v>
                </c:pt>
                <c:pt idx="14">
                  <c:v>45161</c:v>
                </c:pt>
                <c:pt idx="15">
                  <c:v>45283</c:v>
                </c:pt>
              </c:numCache>
            </c:numRef>
          </c:cat>
          <c:val>
            <c:numRef>
              <c:f>Sheet1!$B$9:$B$24</c:f>
              <c:numCache>
                <c:formatCode>General</c:formatCode>
                <c:ptCount val="16"/>
                <c:pt idx="0">
                  <c:v>87</c:v>
                </c:pt>
                <c:pt idx="1">
                  <c:v>77</c:v>
                </c:pt>
                <c:pt idx="2">
                  <c:v>72</c:v>
                </c:pt>
                <c:pt idx="3">
                  <c:v>70</c:v>
                </c:pt>
                <c:pt idx="4">
                  <c:v>72</c:v>
                </c:pt>
                <c:pt idx="5">
                  <c:v>67</c:v>
                </c:pt>
                <c:pt idx="6">
                  <c:v>64</c:v>
                </c:pt>
                <c:pt idx="7">
                  <c:v>62</c:v>
                </c:pt>
                <c:pt idx="8">
                  <c:v>61</c:v>
                </c:pt>
                <c:pt idx="9">
                  <c:v>61</c:v>
                </c:pt>
                <c:pt idx="10">
                  <c:v>59</c:v>
                </c:pt>
                <c:pt idx="11">
                  <c:v>57</c:v>
                </c:pt>
                <c:pt idx="12">
                  <c:v>54</c:v>
                </c:pt>
                <c:pt idx="13">
                  <c:v>52</c:v>
                </c:pt>
                <c:pt idx="14">
                  <c:v>48</c:v>
                </c:pt>
                <c:pt idx="15">
                  <c:v>43</c:v>
                </c:pt>
              </c:numCache>
            </c:numRef>
          </c:val>
          <c:smooth val="0"/>
          <c:extLst>
            <c:ext xmlns:c16="http://schemas.microsoft.com/office/drawing/2014/chart" uri="{C3380CC4-5D6E-409C-BE32-E72D297353CC}">
              <c16:uniqueId val="{00000000-486D-BC43-A1CC-C34ED8E66769}"/>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589296928"/>
        <c:axId val="589299224"/>
      </c:lineChart>
      <c:catAx>
        <c:axId val="589296928"/>
        <c:scaling>
          <c:orientation val="minMax"/>
        </c:scaling>
        <c:delete val="0"/>
        <c:axPos val="b"/>
        <c:numFmt formatCode="mmm\-yy" sourceLinked="1"/>
        <c:majorTickMark val="none"/>
        <c:minorTickMark val="none"/>
        <c:tickLblPos val="nextTo"/>
        <c:spPr>
          <a:noFill/>
          <a:ln w="12700" cap="flat" cmpd="sng" algn="ctr">
            <a:solidFill>
              <a:schemeClr val="lt1"/>
            </a:solidFill>
            <a:round/>
          </a:ln>
          <a:effectLst/>
        </c:spPr>
        <c:txPr>
          <a:bodyPr rot="2700000" spcFirstLastPara="1" vertOverflow="ellipsis" wrap="square" anchor="ctr" anchorCtr="1"/>
          <a:lstStyle/>
          <a:p>
            <a:pPr>
              <a:defRPr sz="1197" b="0" i="0" u="none" strike="noStrike" kern="1200" spc="100" baseline="0">
                <a:solidFill>
                  <a:schemeClr val="lt1"/>
                </a:solidFill>
                <a:latin typeface="+mn-lt"/>
                <a:ea typeface="+mn-ea"/>
                <a:cs typeface="+mn-cs"/>
              </a:defRPr>
            </a:pPr>
            <a:endParaRPr lang="en-US"/>
          </a:p>
        </c:txPr>
        <c:crossAx val="589299224"/>
        <c:crosses val="autoZero"/>
        <c:auto val="0"/>
        <c:lblAlgn val="ctr"/>
        <c:lblOffset val="100"/>
        <c:tickLblSkip val="1"/>
        <c:noMultiLvlLbl val="1"/>
      </c:catAx>
      <c:valAx>
        <c:axId val="589299224"/>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US" dirty="0"/>
                  <a:t>Number of Vessels</a:t>
                </a:r>
              </a:p>
            </c:rich>
          </c:tx>
          <c:layout>
            <c:manualLayout>
              <c:xMode val="edge"/>
              <c:yMode val="edge"/>
              <c:x val="1.2798451921694929E-2"/>
              <c:y val="0.37454665046835345"/>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589296928"/>
        <c:crosses val="autoZero"/>
        <c:crossBetween val="between"/>
      </c:valAx>
      <c:dTable>
        <c:showHorzBorder val="1"/>
        <c:showVertBorder val="1"/>
        <c:showOutline val="1"/>
        <c:showKeys val="0"/>
        <c:spPr>
          <a:noFill/>
          <a:ln w="9525">
            <a:solidFill>
              <a:schemeClr val="accent1">
                <a:lumMod val="60000"/>
                <a:lumOff val="40000"/>
              </a:schemeClr>
            </a:solidFill>
          </a:ln>
          <a:effectLst/>
        </c:spPr>
        <c:txPr>
          <a:bodyPr rot="0" spcFirstLastPara="1" vertOverflow="ellipsis" vert="horz" wrap="square" anchor="ctr" anchorCtr="1"/>
          <a:lstStyle/>
          <a:p>
            <a:pPr rtl="0">
              <a:defRPr sz="1197" b="0" i="0" u="none" strike="noStrike" kern="1200" baseline="0">
                <a:solidFill>
                  <a:schemeClr val="lt1"/>
                </a:solidFill>
                <a:latin typeface="+mn-lt"/>
                <a:ea typeface="+mn-ea"/>
                <a:cs typeface="+mn-cs"/>
              </a:defRPr>
            </a:pPr>
            <a:endParaRPr lang="en-US"/>
          </a:p>
        </c:txPr>
      </c:dTable>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692038495188109E-2"/>
          <c:y val="4.394685039370079E-2"/>
          <c:w val="0.90286351706036749"/>
          <c:h val="0.67263771289061658"/>
        </c:manualLayout>
      </c:layout>
      <c:lineChart>
        <c:grouping val="standard"/>
        <c:varyColors val="0"/>
        <c:ser>
          <c:idx val="0"/>
          <c:order val="0"/>
          <c:tx>
            <c:strRef>
              <c:f>'[Vessel vs Housing 12-14.xlsx]Sheet2'!$A$2</c:f>
              <c:strCache>
                <c:ptCount val="1"/>
                <c:pt idx="0">
                  <c:v>Vessels</c:v>
                </c:pt>
              </c:strCache>
            </c:strRef>
          </c:tx>
          <c:spPr>
            <a:ln w="28575" cap="rnd">
              <a:solidFill>
                <a:schemeClr val="accent1"/>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12-14.xlsx]Sheet2'!$B$2:$J$2</c:f>
              <c:numCache>
                <c:formatCode>General</c:formatCode>
                <c:ptCount val="9"/>
                <c:pt idx="0">
                  <c:v>49</c:v>
                </c:pt>
                <c:pt idx="1">
                  <c:v>48</c:v>
                </c:pt>
                <c:pt idx="2">
                  <c:v>48</c:v>
                </c:pt>
                <c:pt idx="3">
                  <c:v>47</c:v>
                </c:pt>
                <c:pt idx="4">
                  <c:v>46</c:v>
                </c:pt>
                <c:pt idx="5">
                  <c:v>44</c:v>
                </c:pt>
                <c:pt idx="6">
                  <c:v>42</c:v>
                </c:pt>
                <c:pt idx="7">
                  <c:v>41</c:v>
                </c:pt>
                <c:pt idx="8">
                  <c:v>41</c:v>
                </c:pt>
              </c:numCache>
            </c:numRef>
          </c:val>
          <c:smooth val="0"/>
          <c:extLst>
            <c:ext xmlns:c16="http://schemas.microsoft.com/office/drawing/2014/chart" uri="{C3380CC4-5D6E-409C-BE32-E72D297353CC}">
              <c16:uniqueId val="{00000000-F553-4B04-90EC-5402A0019ACE}"/>
            </c:ext>
          </c:extLst>
        </c:ser>
        <c:ser>
          <c:idx val="1"/>
          <c:order val="1"/>
          <c:tx>
            <c:strRef>
              <c:f>'[Vessel vs Housing 12-14.xlsx]Sheet2'!$A$3</c:f>
              <c:strCache>
                <c:ptCount val="1"/>
                <c:pt idx="0">
                  <c:v>Floating homes</c:v>
                </c:pt>
              </c:strCache>
            </c:strRef>
          </c:tx>
          <c:spPr>
            <a:ln w="28575" cap="rnd">
              <a:solidFill>
                <a:schemeClr val="accent2"/>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12-14.xlsx]Sheet2'!$B$3:$J$3</c:f>
              <c:numCache>
                <c:formatCode>General</c:formatCode>
                <c:ptCount val="9"/>
                <c:pt idx="0">
                  <c:v>3</c:v>
                </c:pt>
                <c:pt idx="1">
                  <c:v>3</c:v>
                </c:pt>
                <c:pt idx="2">
                  <c:v>3</c:v>
                </c:pt>
                <c:pt idx="3">
                  <c:v>3</c:v>
                </c:pt>
                <c:pt idx="4">
                  <c:v>3</c:v>
                </c:pt>
                <c:pt idx="5">
                  <c:v>2</c:v>
                </c:pt>
                <c:pt idx="6">
                  <c:v>2</c:v>
                </c:pt>
                <c:pt idx="7">
                  <c:v>1</c:v>
                </c:pt>
                <c:pt idx="8">
                  <c:v>1</c:v>
                </c:pt>
              </c:numCache>
            </c:numRef>
          </c:val>
          <c:smooth val="0"/>
          <c:extLst>
            <c:ext xmlns:c16="http://schemas.microsoft.com/office/drawing/2014/chart" uri="{C3380CC4-5D6E-409C-BE32-E72D297353CC}">
              <c16:uniqueId val="{00000001-F553-4B04-90EC-5402A0019ACE}"/>
            </c:ext>
          </c:extLst>
        </c:ser>
        <c:ser>
          <c:idx val="2"/>
          <c:order val="2"/>
          <c:tx>
            <c:strRef>
              <c:f>'[Vessel vs Housing 12-14.xlsx]Sheet2'!$A$4</c:f>
              <c:strCache>
                <c:ptCount val="1"/>
                <c:pt idx="0">
                  <c:v>Combined Vessels and FH</c:v>
                </c:pt>
              </c:strCache>
            </c:strRef>
          </c:tx>
          <c:spPr>
            <a:ln w="28575" cap="rnd">
              <a:solidFill>
                <a:schemeClr val="accent3"/>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12-14.xlsx]Sheet2'!$B$4:$J$4</c:f>
              <c:numCache>
                <c:formatCode>General</c:formatCode>
                <c:ptCount val="9"/>
                <c:pt idx="0">
                  <c:v>52</c:v>
                </c:pt>
                <c:pt idx="1">
                  <c:v>51</c:v>
                </c:pt>
                <c:pt idx="2">
                  <c:v>51</c:v>
                </c:pt>
                <c:pt idx="3">
                  <c:v>50</c:v>
                </c:pt>
                <c:pt idx="4">
                  <c:v>49</c:v>
                </c:pt>
                <c:pt idx="5">
                  <c:v>46</c:v>
                </c:pt>
                <c:pt idx="6">
                  <c:v>44</c:v>
                </c:pt>
                <c:pt idx="7">
                  <c:v>43</c:v>
                </c:pt>
                <c:pt idx="8">
                  <c:v>43</c:v>
                </c:pt>
              </c:numCache>
            </c:numRef>
          </c:val>
          <c:smooth val="0"/>
          <c:extLst>
            <c:ext xmlns:c16="http://schemas.microsoft.com/office/drawing/2014/chart" uri="{C3380CC4-5D6E-409C-BE32-E72D297353CC}">
              <c16:uniqueId val="{00000002-F553-4B04-90EC-5402A0019ACE}"/>
            </c:ext>
          </c:extLst>
        </c:ser>
        <c:ser>
          <c:idx val="3"/>
          <c:order val="3"/>
          <c:tx>
            <c:strRef>
              <c:f>'[Vessel vs Housing 12-14.xlsx]Sheet2'!$A$5</c:f>
              <c:strCache>
                <c:ptCount val="1"/>
                <c:pt idx="0">
                  <c:v>Vessels Turned In</c:v>
                </c:pt>
              </c:strCache>
            </c:strRef>
          </c:tx>
          <c:spPr>
            <a:ln w="28575" cap="rnd">
              <a:solidFill>
                <a:schemeClr val="accent4"/>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12-14.xlsx]Sheet2'!$B$5:$J$5</c:f>
              <c:numCache>
                <c:formatCode>General</c:formatCode>
                <c:ptCount val="9"/>
                <c:pt idx="0">
                  <c:v>1</c:v>
                </c:pt>
                <c:pt idx="1">
                  <c:v>1</c:v>
                </c:pt>
                <c:pt idx="2">
                  <c:v>0</c:v>
                </c:pt>
                <c:pt idx="3">
                  <c:v>0</c:v>
                </c:pt>
                <c:pt idx="4">
                  <c:v>1</c:v>
                </c:pt>
                <c:pt idx="5">
                  <c:v>3</c:v>
                </c:pt>
                <c:pt idx="6">
                  <c:v>1</c:v>
                </c:pt>
                <c:pt idx="7">
                  <c:v>0</c:v>
                </c:pt>
                <c:pt idx="8">
                  <c:v>7</c:v>
                </c:pt>
              </c:numCache>
            </c:numRef>
          </c:val>
          <c:smooth val="0"/>
          <c:extLst>
            <c:ext xmlns:c16="http://schemas.microsoft.com/office/drawing/2014/chart" uri="{C3380CC4-5D6E-409C-BE32-E72D297353CC}">
              <c16:uniqueId val="{00000003-F553-4B04-90EC-5402A0019ACE}"/>
            </c:ext>
          </c:extLst>
        </c:ser>
        <c:ser>
          <c:idx val="4"/>
          <c:order val="4"/>
          <c:tx>
            <c:strRef>
              <c:f>'[Vessel vs Housing 12-14.xlsx]Sheet2'!$A$6</c:f>
              <c:strCache>
                <c:ptCount val="1"/>
                <c:pt idx="0">
                  <c:v>FH Turned In </c:v>
                </c:pt>
              </c:strCache>
            </c:strRef>
          </c:tx>
          <c:spPr>
            <a:ln w="28575" cap="rnd">
              <a:solidFill>
                <a:schemeClr val="accent5"/>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12-14.xlsx]Sheet2'!$B$6:$J$6</c:f>
              <c:numCache>
                <c:formatCode>General</c:formatCode>
                <c:ptCount val="9"/>
                <c:pt idx="0">
                  <c:v>1</c:v>
                </c:pt>
                <c:pt idx="1">
                  <c:v>0</c:v>
                </c:pt>
                <c:pt idx="2">
                  <c:v>0</c:v>
                </c:pt>
                <c:pt idx="3">
                  <c:v>0</c:v>
                </c:pt>
                <c:pt idx="4">
                  <c:v>0</c:v>
                </c:pt>
                <c:pt idx="5">
                  <c:v>1</c:v>
                </c:pt>
                <c:pt idx="6">
                  <c:v>0</c:v>
                </c:pt>
                <c:pt idx="7">
                  <c:v>1</c:v>
                </c:pt>
                <c:pt idx="8">
                  <c:v>3</c:v>
                </c:pt>
              </c:numCache>
            </c:numRef>
          </c:val>
          <c:smooth val="0"/>
          <c:extLst>
            <c:ext xmlns:c16="http://schemas.microsoft.com/office/drawing/2014/chart" uri="{C3380CC4-5D6E-409C-BE32-E72D297353CC}">
              <c16:uniqueId val="{00000004-F553-4B04-90EC-5402A0019ACE}"/>
            </c:ext>
          </c:extLst>
        </c:ser>
        <c:ser>
          <c:idx val="5"/>
          <c:order val="5"/>
          <c:tx>
            <c:strRef>
              <c:f>'[Vessel vs Housing 12-14.xlsx]Sheet2'!$A$7</c:f>
              <c:strCache>
                <c:ptCount val="1"/>
                <c:pt idx="0">
                  <c:v>Total vessels &amp; FH turned in</c:v>
                </c:pt>
              </c:strCache>
            </c:strRef>
          </c:tx>
          <c:spPr>
            <a:ln w="28575" cap="rnd">
              <a:solidFill>
                <a:schemeClr val="accent6"/>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12-14.xlsx]Sheet2'!$B$7:$J$7</c:f>
              <c:numCache>
                <c:formatCode>General</c:formatCode>
                <c:ptCount val="9"/>
                <c:pt idx="0">
                  <c:v>1</c:v>
                </c:pt>
                <c:pt idx="1">
                  <c:v>1</c:v>
                </c:pt>
                <c:pt idx="2">
                  <c:v>0</c:v>
                </c:pt>
                <c:pt idx="3">
                  <c:v>0</c:v>
                </c:pt>
                <c:pt idx="4">
                  <c:v>1</c:v>
                </c:pt>
                <c:pt idx="5">
                  <c:v>4</c:v>
                </c:pt>
                <c:pt idx="6">
                  <c:v>1</c:v>
                </c:pt>
                <c:pt idx="7">
                  <c:v>1</c:v>
                </c:pt>
                <c:pt idx="8">
                  <c:v>9</c:v>
                </c:pt>
              </c:numCache>
            </c:numRef>
          </c:val>
          <c:smooth val="0"/>
          <c:extLst>
            <c:ext xmlns:c16="http://schemas.microsoft.com/office/drawing/2014/chart" uri="{C3380CC4-5D6E-409C-BE32-E72D297353CC}">
              <c16:uniqueId val="{00000005-F553-4B04-90EC-5402A0019ACE}"/>
            </c:ext>
          </c:extLst>
        </c:ser>
        <c:ser>
          <c:idx val="6"/>
          <c:order val="6"/>
          <c:tx>
            <c:strRef>
              <c:f>'[Vessel vs Housing 12-14.xlsx]Sheet2'!$A$8</c:f>
              <c:strCache>
                <c:ptCount val="1"/>
                <c:pt idx="0">
                  <c:v>Total Persons Housed</c:v>
                </c:pt>
              </c:strCache>
            </c:strRef>
          </c:tx>
          <c:spPr>
            <a:ln w="28575" cap="rnd">
              <a:solidFill>
                <a:schemeClr val="accent1">
                  <a:lumMod val="60000"/>
                </a:schemeClr>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12-14.xlsx]Sheet2'!$B$8:$J$8</c:f>
              <c:numCache>
                <c:formatCode>General</c:formatCode>
                <c:ptCount val="9"/>
                <c:pt idx="0">
                  <c:v>0</c:v>
                </c:pt>
                <c:pt idx="1">
                  <c:v>0</c:v>
                </c:pt>
                <c:pt idx="2">
                  <c:v>0</c:v>
                </c:pt>
                <c:pt idx="3">
                  <c:v>0</c:v>
                </c:pt>
                <c:pt idx="4">
                  <c:v>0</c:v>
                </c:pt>
                <c:pt idx="5">
                  <c:v>4</c:v>
                </c:pt>
                <c:pt idx="6">
                  <c:v>4</c:v>
                </c:pt>
                <c:pt idx="7">
                  <c:v>4</c:v>
                </c:pt>
                <c:pt idx="8">
                  <c:v>4</c:v>
                </c:pt>
              </c:numCache>
            </c:numRef>
          </c:val>
          <c:smooth val="0"/>
          <c:extLst>
            <c:ext xmlns:c16="http://schemas.microsoft.com/office/drawing/2014/chart" uri="{C3380CC4-5D6E-409C-BE32-E72D297353CC}">
              <c16:uniqueId val="{00000006-F553-4B04-90EC-5402A0019ACE}"/>
            </c:ext>
          </c:extLst>
        </c:ser>
        <c:ser>
          <c:idx val="7"/>
          <c:order val="7"/>
          <c:tx>
            <c:strRef>
              <c:f>'[Vessel vs Housing 12-14.xlsx]Sheet2'!$A$9</c:f>
              <c:strCache>
                <c:ptCount val="1"/>
                <c:pt idx="0">
                  <c:v>Persons With Vouchers</c:v>
                </c:pt>
              </c:strCache>
            </c:strRef>
          </c:tx>
          <c:spPr>
            <a:ln w="28575" cap="rnd">
              <a:solidFill>
                <a:schemeClr val="accent2">
                  <a:lumMod val="60000"/>
                </a:schemeClr>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12-14.xlsx]Sheet2'!$B$9:$J$9</c:f>
              <c:numCache>
                <c:formatCode>General</c:formatCode>
                <c:ptCount val="9"/>
                <c:pt idx="0">
                  <c:v>0</c:v>
                </c:pt>
                <c:pt idx="1">
                  <c:v>0</c:v>
                </c:pt>
                <c:pt idx="2">
                  <c:v>0</c:v>
                </c:pt>
                <c:pt idx="3">
                  <c:v>0</c:v>
                </c:pt>
                <c:pt idx="4">
                  <c:v>3</c:v>
                </c:pt>
                <c:pt idx="5">
                  <c:v>0</c:v>
                </c:pt>
                <c:pt idx="6">
                  <c:v>1</c:v>
                </c:pt>
                <c:pt idx="7">
                  <c:v>2</c:v>
                </c:pt>
                <c:pt idx="8">
                  <c:v>6</c:v>
                </c:pt>
              </c:numCache>
            </c:numRef>
          </c:val>
          <c:smooth val="0"/>
          <c:extLst>
            <c:ext xmlns:c16="http://schemas.microsoft.com/office/drawing/2014/chart" uri="{C3380CC4-5D6E-409C-BE32-E72D297353CC}">
              <c16:uniqueId val="{00000007-F553-4B04-90EC-5402A0019ACE}"/>
            </c:ext>
          </c:extLst>
        </c:ser>
        <c:ser>
          <c:idx val="8"/>
          <c:order val="8"/>
          <c:tx>
            <c:strRef>
              <c:f>'[Vessel vs Housing 12-14.xlsx]Sheet2'!$A$10</c:f>
              <c:strCache>
                <c:ptCount val="1"/>
                <c:pt idx="0">
                  <c:v>Persons in Process</c:v>
                </c:pt>
              </c:strCache>
            </c:strRef>
          </c:tx>
          <c:spPr>
            <a:ln w="28575" cap="rnd">
              <a:solidFill>
                <a:schemeClr val="accent3">
                  <a:lumMod val="60000"/>
                </a:schemeClr>
              </a:solidFill>
              <a:round/>
            </a:ln>
            <a:effectLst/>
          </c:spPr>
          <c:marker>
            <c:symbol val="none"/>
          </c:marker>
          <c:cat>
            <c:strRef>
              <c:f>'[Vessel vs Housing 12-14.xlsx]Sheet2'!$B$1:$J$1</c:f>
              <c:strCache>
                <c:ptCount val="9"/>
                <c:pt idx="0">
                  <c:v>May-23</c:v>
                </c:pt>
                <c:pt idx="1">
                  <c:v>Jun-23</c:v>
                </c:pt>
                <c:pt idx="2">
                  <c:v>Jul-23</c:v>
                </c:pt>
                <c:pt idx="3">
                  <c:v>Aug-23</c:v>
                </c:pt>
                <c:pt idx="4">
                  <c:v>Sep-23</c:v>
                </c:pt>
                <c:pt idx="5">
                  <c:v>Oct-23</c:v>
                </c:pt>
                <c:pt idx="6">
                  <c:v>Nov-23</c:v>
                </c:pt>
                <c:pt idx="7">
                  <c:v>Dec-23</c:v>
                </c:pt>
                <c:pt idx="8">
                  <c:v>Totals</c:v>
                </c:pt>
              </c:strCache>
            </c:strRef>
          </c:cat>
          <c:val>
            <c:numRef>
              <c:f>'[Vessel vs Housing 12-14.xlsx]Sheet2'!$B$10:$J$10</c:f>
              <c:numCache>
                <c:formatCode>General</c:formatCode>
                <c:ptCount val="9"/>
                <c:pt idx="0">
                  <c:v>2</c:v>
                </c:pt>
                <c:pt idx="1">
                  <c:v>2</c:v>
                </c:pt>
                <c:pt idx="2">
                  <c:v>3</c:v>
                </c:pt>
                <c:pt idx="3">
                  <c:v>6</c:v>
                </c:pt>
                <c:pt idx="4">
                  <c:v>6</c:v>
                </c:pt>
                <c:pt idx="5">
                  <c:v>8</c:v>
                </c:pt>
                <c:pt idx="6">
                  <c:v>8</c:v>
                </c:pt>
                <c:pt idx="7">
                  <c:v>10</c:v>
                </c:pt>
                <c:pt idx="8">
                  <c:v>10</c:v>
                </c:pt>
              </c:numCache>
            </c:numRef>
          </c:val>
          <c:smooth val="0"/>
          <c:extLst>
            <c:ext xmlns:c16="http://schemas.microsoft.com/office/drawing/2014/chart" uri="{C3380CC4-5D6E-409C-BE32-E72D297353CC}">
              <c16:uniqueId val="{00000008-F553-4B04-90EC-5402A0019ACE}"/>
            </c:ext>
          </c:extLst>
        </c:ser>
        <c:dLbls>
          <c:showLegendKey val="0"/>
          <c:showVal val="0"/>
          <c:showCatName val="0"/>
          <c:showSerName val="0"/>
          <c:showPercent val="0"/>
          <c:showBubbleSize val="0"/>
        </c:dLbls>
        <c:smooth val="0"/>
        <c:axId val="451849008"/>
        <c:axId val="456911984"/>
      </c:lineChart>
      <c:catAx>
        <c:axId val="4518490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6911984"/>
        <c:crosses val="autoZero"/>
        <c:auto val="1"/>
        <c:lblAlgn val="ctr"/>
        <c:lblOffset val="100"/>
        <c:noMultiLvlLbl val="1"/>
      </c:catAx>
      <c:valAx>
        <c:axId val="456911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849008"/>
        <c:crosses val="autoZero"/>
        <c:crossBetween val="between"/>
      </c:valAx>
      <c:spPr>
        <a:noFill/>
        <a:ln>
          <a:noFill/>
        </a:ln>
        <a:effectLst/>
      </c:spPr>
    </c:plotArea>
    <c:legend>
      <c:legendPos val="b"/>
      <c:layout>
        <c:manualLayout>
          <c:xMode val="edge"/>
          <c:yMode val="edge"/>
          <c:x val="7.7097051659464691E-2"/>
          <c:y val="0.82386264668926423"/>
          <c:w val="0.8458057202773912"/>
          <c:h val="0.157955543805514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0.08957</cdr:x>
      <cdr:y>0.46264</cdr:y>
    </cdr:from>
    <cdr:to>
      <cdr:x>0.69065</cdr:x>
      <cdr:y>0.55962</cdr:y>
    </cdr:to>
    <cdr:sp macro="" textlink="">
      <cdr:nvSpPr>
        <cdr:cNvPr id="2" name="TextBox 1">
          <a:extLst xmlns:a="http://schemas.openxmlformats.org/drawingml/2006/main">
            <a:ext uri="{FF2B5EF4-FFF2-40B4-BE49-F238E27FC236}">
              <a16:creationId xmlns:a16="http://schemas.microsoft.com/office/drawing/2014/main" id="{78108313-B2FA-154B-AE3E-772AE158697D}"/>
            </a:ext>
          </a:extLst>
        </cdr:cNvPr>
        <cdr:cNvSpPr txBox="1"/>
      </cdr:nvSpPr>
      <cdr:spPr>
        <a:xfrm xmlns:a="http://schemas.openxmlformats.org/drawingml/2006/main">
          <a:off x="835878" y="2989779"/>
          <a:ext cx="5609689" cy="6267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57456-157A-C12A-2FEC-91B7B9EE4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D46761-828E-1508-56BD-BAEADF3486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F95820-84BB-3447-8286-60A51307E7F2}" type="datetimeFigureOut">
              <a:rPr lang="en-US" smtClean="0"/>
              <a:t>12/12/2023</a:t>
            </a:fld>
            <a:endParaRPr lang="en-US" dirty="0"/>
          </a:p>
        </p:txBody>
      </p:sp>
      <p:sp>
        <p:nvSpPr>
          <p:cNvPr id="4" name="Footer Placeholder 3">
            <a:extLst>
              <a:ext uri="{FF2B5EF4-FFF2-40B4-BE49-F238E27FC236}">
                <a16:creationId xmlns:a16="http://schemas.microsoft.com/office/drawing/2014/main" id="{CD428A7E-6B0E-809C-73D1-4B5E2FF471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9A5AA6-0C5B-430A-E0C4-C90B2F0A1C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476440-F66F-F947-8EFC-EA5202ACFD25}" type="slidenum">
              <a:rPr lang="en-US" smtClean="0"/>
              <a:t>‹#›</a:t>
            </a:fld>
            <a:endParaRPr lang="en-US" dirty="0"/>
          </a:p>
        </p:txBody>
      </p:sp>
    </p:spTree>
    <p:extLst>
      <p:ext uri="{BB962C8B-B14F-4D97-AF65-F5344CB8AC3E}">
        <p14:creationId xmlns:p14="http://schemas.microsoft.com/office/powerpoint/2010/main" val="2337117637"/>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1T20:31:53.319"/>
    </inkml:context>
    <inkml:brush xml:id="br0">
      <inkml:brushProperty name="width" value="0.1" units="cm"/>
      <inkml:brushProperty name="height" value="0.1" units="cm"/>
      <inkml:brushProperty name="color" value="#33CCFF"/>
    </inkml:brush>
  </inkml:definitions>
  <inkml:trace contextRef="#ctx0" brushRef="#br0">4528 58 24575,'-7'-5'0,"-1"2"0,-2 3 0,-8 0 0,-4 0 0,-6 0 0,0 4 0,-11 3 0,-3-1 0,-10 5 0,-11-2 0,-3-2 0,-22 7 0,9-5 0,3 0 0,12 4 0,12-6 0,-22 7 0,17 0 0,-28 2 0,30-3 0,-8-5 0,10 4 0,1-11 0,0 11 0,-1-5 0,12 4 0,2 0 0,0 0 0,-26 6 0,7-2 0,-18-2 0,34-3 0,-7-3 0,18 3 0,-19-4 0,19 3 0,-18-3 0,18 4 0,-19 3 0,9-2 0,-12 2 0,1 0 0,0 0 0,10-1 0,-31 6 0,26-11 0,-29 11 0,24-11 0,-1 6 0,12-2 0,-9 2 0,8-2 0,-10 2 0,0 1 0,-1-1 0,1 0 0,-1 0 0,1 0 0,10-2 0,4-4 0,9 1 0,1-3 0,-11 6 0,9-1 0,-9 1 0,11-6 0,-1 4 0,1-8 0,6 6 0,-5-2 0,5 3 0,-6 2 0,6-5 0,-5 3 0,11-7 0,-23 11 0,13-5 0,-14 6 0,12-4 0,-1 1 0,1-1 0,6-1 0,-5 1 0,11-1 0,-5-3 0,7 1 0,2-5 0,1 6 0,4-3 0,0 0 0,-4 2 0,3-5 0,-12 6 0,7-6 0,-5 7 0,4-4 0,3 3 0,-4 0 0,0 1 0,0-1 0,0 0 0,4 0 0,0 1 0,4-1 0,-1 0 0,1 1 0,0-1 0,-1 0 0,-3 0 0,0 1 0,-4-1 0,4 0 0,-7 4 0,9-3 0,-5 2 0,7-2 0,-1-1 0,-2 0 0,-2 1 0,1-1 0,-3 0 0,2 0 0,-3 4 0,-5-2 0,3 2 0,-9 2 0,9-4 0,-3 3 0,5-5 0,3 1 0,2-1 0,2 0 0,1 0 0,-1-3 0,1 3 0,0-6 0,2 5 0,-1-2 0,2 4 0,-4-1 0,1 0 0,-1 0 0,1 1 0,0-1 0,-4 0 0,3 1 0,-3-1 0,0 0 0,3 4 0,-6 0 0,6 0 0,-3 0 0,4 0 0,3-3 0,-3 6 0,3-3 0,-4 4 0,4-4 0,-2 3 0,2-6 0,0 12 0,-3-7 0,3 7 0,-4-5 0,4 0 0,1-1 0,3-2 0,0 5 0,-3-8 0,2 8 0,-2-9 0,3 3 0,0-1 0,0 2 0,0 2 0,0-2 0,0 7 0,0 0 0,0 9 0,0-6 0,0-4 0,0-4 0,0-3 0,0 10 0,0 1 0,3 6 0,-2-5 0,5-2 0,-5-10 0,5 0 0,-2-4 0,1 4 0,1-3 0,-2 2 0,3 1 0,1 0 0,-1 1 0,3 2 0,2-3 0,4 10 0,5-4 0,8 15 0,5-1 0,6 8 0,5-6 0,5 8 0,-7-16 0,10 9 0,-8-3 0,13 7 0,3 7 0,-4-8 0,-12-5 0,-1-1 0,-15-10 0,15 10 0,-8-2 0,4-5 0,-7 4 0,10 3 0,-7 0 0,23 14 0,-8-2 0,11 2 0,-1 1 0,0 0 0,-4-9 0,3 7 0,-17-19 0,10 9 0,-7-3 0,18 0 0,-1 13 0,1-14 0,-8-1 0,-2-3 0,-12-13 0,-2 9 0,-12-8 0,0 1 0,0 2 0,0-6 0,0 6 0,-6-4 0,5 1 0,-5 2 0,17 2 0,-9 1 0,9 3 0,-11-3 0,0 0 0,0-5 0,0 4 0,0-3 0,11 7 0,-8-3 0,7-1 0,-10-5 0,5 10 0,-3-10 0,-3 12 0,-1-16 0,7 11 0,-8-10 0,12 11 0,-15-8 0,6 6 0,0 0 0,15 11 0,-1-5 0,19 19 0,-4-7 0,-10-4 0,1 0 0,22 18 0,-24-21 0,-1-2 0,11 7 0,-14-12 0,-4-1 0,-10-4 0,0-3 0,0 2 0,-6-7 0,-1 2 0,-6-4 0,-1-1 0,1 0 0,6 1 0,-5 0 0,4 0 0,1 0 0,14 5 0,-4 1 0,20 2 0,-10 6 0,12-8 0,-12 8 0,9-9 0,-9 3 0,11-3 0,22 2 0,-16 4 0,26-2 0,-29 2 0,8-5 0,0 0 0,3 0 0,21 2 0,-8 0 0,-2-2 0,-14 0 0,2 4 0,-10-4 0,10 3 0,-13-4 0,0 0 0,0 0 0,1 0 0,-1-6 0,0 5 0,0-5 0,-10 5 0,-3-1 0,-11-2 0,10 2 0,4 0 0,10 2 0,0 0 0,1 1 0,-1-1 0,11 1 0,-8-1 0,19 2 0,-19-2 0,8 1 0,-11-1 0,0 0 0,0 0 0,1 0 0,-12-1 0,9 0 0,-9 0 0,22 2 0,-8-1 0,8 1 0,-11-1 0,0 0 0,1 0 0,-1 0 0,0 0 0,0 6 0,1-4 0,-1 4 0,0-6 0,11 8 0,-8-6 0,30 15 0,-6-14-296,-29 0 0,0 0 296,40 9 0,-41-13 0,0 2 0,3 3 0,-1-1 0,31 2-165,4 8 165,-23-5 0,3-5 0,10 6 0,-10-8 0,8 8 0,-8-6 0,-1 5-6533,9 0 6533,-19 0-4369,8 7 4369,0-6 103,13 13-103,14-8 0,-11 11 0,-31-18 0,0 0 0,20 11 0,19 15 0,-21-16 0,8 7 0,-19-10 0,8 1 0,-11-2 0,0 0 0,0 0 0,1 0 0,-1 0 0,0 1 0,0-1 0,1 0 74,-7 6-74,5-10 4458,-15 1-4458,15-8 6665,-20-5-6665,9 3 359,-12-3-359,0 3 0,0-3 0,11 6 0,-8-2 0,8-2 0,-1 3 0,4-4 0,-1 0 0,9 2 0,-9-1 0,12 1 0,-1 0 0,0 0 0,0 6 0,35 2 0,-27-1 0,37 1 0,-20-6 0,13 1 0,-40-8 0,0 1 0,40 7 0,8 0 0,-19 0 0,19 0 0,-29-1 0,26 1 0,-27-2 0,30 3 0,-29-3 0,26 3-550,-16-2 550,11 1 0,-19-8 0,0 0 0,-20 0 0,-1 0 0,24 1 0,-2-1 0,18 8 0,8 1 0,-19-2 0,8 1 0,-21-2 0,-14-2 0,-3 1 0,-18-3 0,8 1 0,-11-2 0,0 0 0,0 1 0,0-1 0,11 2 0,-9-1 550,9 1-550,-11-2 0,0 0 0,0 0 0,0 1 0,0-1 0,0 0 0,-6 0 0,5 0 0,-5-1 0,6 2 0,0-1 0,0 0 0,0 0 0,0 1 0,0-1 0,0 0 0,0 1 0,0-1 0,-6-1 0,5 1 0,-5 0 0,6 0 0,-6-1 0,4 1 0,-4 0 0,6 0 0,0 0 0,0 1 0,1-1 0,-7-1 0,4 2 0,-4-2 0,6 1 0,7 4 0,-6-3 0,0 2 0,-2-3 0,-11-2 0,10 2 0,-4 0 0,6 0 0,0 0 0,0 0 0,-6 0 0,5 0 0,-5-1 0,6 2 0,0-1 0,0 0 0,0 0 0,0 1 0,0-1 0,11 2 0,-8-1 0,7 1 0,-10-2 0,0-4 0,0 3 0,0-7 0,0 4 0,-9-5 0,1 0 0,-12 0 0,3 3 0,-4-2 0,0 2 0,1-3 0,-1 0 0,3 3 0,-2-2 0,3 2 0,-4-3 0,1 0 0,-1 3 0,3-2 0,2 6 0,-1-6 0,0 2 0,-1-3 0,-2 3 0,6-2 0,-2 2 0,2-3 0,1 3 0,0-2 0,-4 2 0,0-3 0,-1 4 0,-2-4 0,3 4 0,0-1 0,0-2 0,4 5 0,-1-5 0,1 5 0,6-1 0,-5 3 0,4 0 0,-5-4 0,0 3 0,-1-7 0,1 7 0,0-3 0,0 0 0,6 6 0,-5-5 0,5 2 0,-6-1 0,6-5 0,-5 6 0,4-7 0,-5 7 0,6-2 0,1 3 0,6 1 0,0 1 0,0-1 0,0 0 0,0-3 0,0 2 0,0-7 0,0 7 0,0-3 0,0 5 0,0-1 0,0 0 0,0 0 0,0 1 0,0-1 0,-6-1 0,5 1 0,-5 0 0,0-1 0,4 1 0,-4 0 0,6 0 0,0 0 0,11 2 0,3 1 0,10 1 0,-11-2 0,-2 0 0,-17-6 0,5 4 0,-5-8 0,6 7 0,0-7 0,0 3 0,0 0 0,0-3 0,0 3 0,0-4 0,0-4 0,0-1 0,0-5 0,0 1 0,0 4 0,-6-3 0,5 3 0,-5-3 0,18-6 0,-15 5 0,14-5 0,-23 7 0,5-2 0,0 1 0,-5 0 0,4 0 0,1 0 0,1-1 0,0 1 0,5-2 0,-11 3 0,1 2 0,3-3 0,-10 4 0,15-5 0,-6 0 0,9 0 0,0-1 0,0 1 0,0 0 0,0-1 0,-9 2 0,-3-1 0,-5 2 0,-3 0 0,3-4 0,-4 3 0,0-6 0,1 5 0,0-11 0,0 2 0,6-23 0,-2-1 0,3-12 0,-2 1 0,-1 12 0,-1 2 0,-6 11 0,3 0 0,-1-11 0,4-3 0,1 1 0,-6-9 0,3 19 0,-4-8 0,0-2 0,-1 10 0,-4-9 0,0 11 0,0 1 0,-4 0 0,3 0 0,-3 6 0,-1-5 0,4 5 0,-7-6 0,3 0 0,-5 0 0,5-1 0,-3 1 0,3 0 0,-1 0 0,-2 0 0,1-11 0,-3 8 0,-10-63 0,7 41 0,-8-44 0,8 44 0,-2-20 0,0 4 0,-5-8 0,4 14 0,-3 11 0,6 0 0,0-1 0,5 1 0,-4-11 0,4 8 0,-6-9 0,0 1 0,-7-3 0,-3-10 0,0-1 0,-3 11 0,10-7 0,-2 17 0,4-17 0,2 17 0,4-7 0,-2 11 0,3 0 0,-3 10 0,0 3 0,1 11 0,5 0 0,-3 0 0,2 0 0,-3-1 0,0 1 0,-1 0 0,1 0 0,-4-7 0,3 6 0,-3-6 0,4 7 0,-1 0 0,1-1 0,-1 1 0,1 0 0,0 0 0,-1 0 0,2 9 0,-2-7 0,2 7 0,-1-3 0,0-5 0,1 5 0,-1 0 0,0-5 0,-3-2 0,3 6 0,-4-11 0,5 12 0,-6-6 0,4 0 0,-8 0 0,0-11 0,2 8 0,-5-8 0,12 17 0,-5-5 0,2 5 0,-3-6 0,1 6 0,-3-5 0,3 5 0,-5-6 0,-4-13 0,8 16 0,-1-9 0,8 23 0,1-3 0,-4 6 0,3-6 0,-6 2 0,6 1 0,-4-9 0,1 7 0,2-8 0,-5 6 0,6 4 0,-6-3 0,-4 0 0,2 2 0,-5-3 0,3 3 0,3 0 0,-4 2 0,-1 1 0,-3 1 0,-5-1 0,-11-3 0,-2-5 0,-12 2 0,12-2 0,-9 4 0,9-4 0,-12 2 0,12-2 0,-9-1 0,19 6 0,-31-11 0,17 11 0,-9-4 0,4 3 0,20 4 0,-9-2 0,11 1 0,-11-7 0,8 2 0,-8-7 0,11 3 0,0 4 0,-11-6 0,-3 2 0,-34-13 0,18 10 0,-17-3 0,22 12 0,12 2 0,-9-2 0,8 1 0,-10-1 0,0 0 0,-1 0 0,-10-1 0,8 0 0,3 2 0,2-1 0,19 3 0,-18-3 0,18 4 0,-19-4 0,8 1 0,1 1 0,-9-2 0,19 3 0,-18-3 0,7 2 0,-10-2 0,-1 0 0,1-1 0,0 1 0,-12-1 0,-12-1 0,7 0 0,-15 0 0,29 1 0,-19-1 0,8 1 0,6 2 0,-2 1 0,-25-6 0,25 5 0,2 1 0,-6-3 0,3 0 0,11 0 0,0 1 0,-12-1 0,9 1 0,-8-2 0,11 2 0,10 2 0,-18-3 0,15 2 0,-7 4 0,2 2 0,9 0 0,-12 5 0,12-9 0,-9 9 0,7-12 0,1 7 0,-10-9 0,22 5 0,-9-1 0,0 0 0,-14-2 0,-2 0 0,-19-2 0,19 1 0,-8 0 0,11 1 0,-1 0 0,1-1 0,0 1 0,10 6 0,3-3 0,11 5 0,-13-5 0,16 5 0,-8 1 0,12 0 0,-1-2 0,-17-5 0,8 6 0,-18-7 0,7 5 0,-10-7 0,-1 1 0,12 6 0,2-3 0,11 5 0,-1-1 0,7-1 0,1 6 0,1-6 0,-15 1 0,4-3 0,-10 0 0,13-1 0,0 1 0,-11-2 0,8 5 0,-19-6 0,20 11 0,-20-11 0,8 5 0,1-5 0,2 1 0,11 2 0,-11-2 0,8 1 0,-42-9 0,36 8 0,-36-8 0,32 8 0,-1-1 0,-7-1 0,7 2 0,-10-2 0,10 1 0,-8-1 0,19 4 0,-18-4 0,7 1 0,-10-1 0,-1 0 0,1-6 0,0 4 0,-1-4 0,-22 0 0,16 5 0,-16-5 0,22 5 0,1 1 0,10 2 0,-7-2 0,18 3 0,-19-3 0,9 2 0,-12-2 0,1-1 0,-11 0 0,8 1 0,-19-2 0,-3 0-471,28 6 1,-3 1 470,1 0 0,-1-1 0,-5 0 0,2 1-197,-35-8 197,14 1 0,12 0 0,23 4 0,2 0 0,17 6 931,1-3-931,9 7 207,-2-5-207,3 5 0,-10-7 0,5 7 0,-11-3 0,5 0 0,-19-1 0,-1-6 0,-1 1 0,4-1 0,11 6 0,0-4 0,6 8 0,-5-7 0,11 3 0,-5 0 0,6-1 0,0 2 0,4-4 0,-3 1 0,2-1 0,-8 0 0,-3 0 0,-5-2 0,-12-3 0,8 2 0,-8-2 0,12 3 0,5 2 0,-3-2 0,3 2 0,-5-2 0,6 2 0,-5-1 0,5 0 0,-6 0 0,0-1 0,0 1 0,0-1 0,-11-1 0,-3-6 0,-10 2 0,-24-15 0,18 8 0,-18-4 0,24 1 0,0 4 0,-1-5 0,1 0 0,-1 5 0,-1 0 0,12 9 0,8-1 0,13 5 0,6 0 0,4 1 0,-3-1 0,5 1 0,-11-1 0,11 0 0,-11 0 0,8 0 0,-9 0 0,5 0 0,-10-1 0,9 2 0,-9-3 0,9 3 0,-9-2 0,9 1 0,-3 3 0,-1-2 0,-1 1 0,-6 1 0,-1-3 0,1 7 0,0-8 0,6 8 0,-5-6 0,10 6 0,-4-6 0,9 6 0,1-2 0,4 3 0,-4-3 0,3 2 0,-3-2 0,4 3 0,0 0 0,-1 0 0,1 0 0,-1 0 0,-2-3 0,1 2 0,-8-3 0,5 4 0,-3 0 0,4-3 0,4 2 0,-1-2 0,1 3 0,0 0 0,-1 0 0,1-3 0,-1 2 0,1-2 0,0 3 0,-1-4 0,1 3 0,-1-2 0,1 0 0,-4 2 0,0-6 0,-10 2 0,5 1 0,-11-4 0,11 3 0,-5 0 0,6-1 0,4 5 0,0-2 0,4 3 0,-1-4 0,-3 4 0,3-4 0,-12 0 0,1 3 0,-3-6 0,-5 6 0,-1-6 0,7 6 0,-11-6 0,19 6 0,-5-3 0,4 4 0,3-4 0,-1 3 0,1-2 0,4 3 0,-4 0 0,3 0 0,-3 3 0,4-2 0,0 2 0,-4 1 0,3-3 0,-3 2 0,4-3 0,-1 0 0,1 0 0,-1 0 0,1 3 0,-1-2 0,1 5 0,0-5 0,-1 2 0,1-3 0,-1 0 0,1 4 0,0-4 0,-1 4 0,1-1 0,-1 1 0,-2 3 0,1-3 0,-1 3 0,2-6 0,1 5 0,0-5 0,-1 5 0,1-5 0,-1 6 0,1-7 0,-1 4 0,1-4 0,0 3 0,-1-2 0,1 5 0,-1-5 0,1 5 0,0-5 0,-1 2 0,1-3 0,-4 0 0,3-3 0,-3 2 0,7-2 0,1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8FC54-6AE4-6A4A-9756-823A0F1BE5A6}" type="datetimeFigureOut">
              <a:rPr lang="en-US" smtClean="0"/>
              <a:t>12/12/2023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9E9EB-07EB-9D44-9F5A-AB1FBECCDD88}" type="slidenum">
              <a:rPr lang="en-US" smtClean="0"/>
              <a:t>‹#›</a:t>
            </a:fld>
            <a:endParaRPr lang="en-US" dirty="0"/>
          </a:p>
        </p:txBody>
      </p:sp>
    </p:spTree>
    <p:extLst>
      <p:ext uri="{BB962C8B-B14F-4D97-AF65-F5344CB8AC3E}">
        <p14:creationId xmlns:p14="http://schemas.microsoft.com/office/powerpoint/2010/main" val="15467587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6094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497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004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9628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027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1C745E-9B5A-59BF-BF50-4F251E39D58D}"/>
              </a:ext>
            </a:extLst>
          </p:cNvPr>
          <p:cNvSpPr/>
          <p:nvPr userDrawn="1"/>
        </p:nvSpPr>
        <p:spPr>
          <a:xfrm>
            <a:off x="304800" y="266701"/>
            <a:ext cx="115824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6044184"/>
            <a:ext cx="9144000" cy="356616"/>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F2B4A7EA-9E3F-9CE1-56B5-92F4FDDA6991}"/>
              </a:ext>
            </a:extLst>
          </p:cNvPr>
          <p:cNvSpPr>
            <a:spLocks noGrp="1"/>
          </p:cNvSpPr>
          <p:nvPr>
            <p:ph type="pic" sz="quarter" idx="10"/>
          </p:nvPr>
        </p:nvSpPr>
        <p:spPr>
          <a:xfrm>
            <a:off x="2324100" y="758952"/>
            <a:ext cx="7543800" cy="5029200"/>
          </a:xfrm>
          <a:custGeom>
            <a:avLst/>
            <a:gdLst>
              <a:gd name="connsiteX0" fmla="*/ 3567113 w 7543800"/>
              <a:gd name="connsiteY0" fmla="*/ 4869270 h 5029200"/>
              <a:gd name="connsiteX1" fmla="*/ 3567113 w 7543800"/>
              <a:gd name="connsiteY1" fmla="*/ 4957572 h 5029200"/>
              <a:gd name="connsiteX2" fmla="*/ 3976688 w 7543800"/>
              <a:gd name="connsiteY2" fmla="*/ 4957572 h 5029200"/>
              <a:gd name="connsiteX3" fmla="*/ 3976688 w 7543800"/>
              <a:gd name="connsiteY3" fmla="*/ 4869270 h 5029200"/>
              <a:gd name="connsiteX4" fmla="*/ 0 w 7543800"/>
              <a:gd name="connsiteY4" fmla="*/ 0 h 5029200"/>
              <a:gd name="connsiteX5" fmla="*/ 7543800 w 7543800"/>
              <a:gd name="connsiteY5" fmla="*/ 0 h 5029200"/>
              <a:gd name="connsiteX6" fmla="*/ 7543800 w 7543800"/>
              <a:gd name="connsiteY6" fmla="*/ 5029200 h 5029200"/>
              <a:gd name="connsiteX7" fmla="*/ 0 w 7543800"/>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0" h="5029200">
                <a:moveTo>
                  <a:pt x="3567113" y="4869270"/>
                </a:moveTo>
                <a:lnTo>
                  <a:pt x="3567113" y="4957572"/>
                </a:lnTo>
                <a:lnTo>
                  <a:pt x="3976688" y="4957572"/>
                </a:lnTo>
                <a:lnTo>
                  <a:pt x="3976688" y="4869270"/>
                </a:lnTo>
                <a:close/>
                <a:moveTo>
                  <a:pt x="0" y="0"/>
                </a:moveTo>
                <a:lnTo>
                  <a:pt x="7543800" y="0"/>
                </a:lnTo>
                <a:lnTo>
                  <a:pt x="7543800" y="5029200"/>
                </a:lnTo>
                <a:lnTo>
                  <a:pt x="0" y="5029200"/>
                </a:lnTo>
                <a:close/>
              </a:path>
            </a:pathLst>
          </a:custGeom>
        </p:spPr>
        <p:txBody>
          <a:bodyPr wrap="square">
            <a:noAutofit/>
          </a:bodyPr>
          <a:lstStyle>
            <a:lvl1pPr marL="0" indent="0" algn="ctr">
              <a:buNone/>
              <a:defRPr/>
            </a:lvl1pPr>
          </a:lstStyle>
          <a:p>
            <a:r>
              <a:rPr lang="en-US" dirty="0"/>
              <a:t>Click icon to add picture</a:t>
            </a:r>
          </a:p>
        </p:txBody>
      </p:sp>
      <p:sp>
        <p:nvSpPr>
          <p:cNvPr id="9" name="Title 8">
            <a:extLst>
              <a:ext uri="{FF2B5EF4-FFF2-40B4-BE49-F238E27FC236}">
                <a16:creationId xmlns:a16="http://schemas.microsoft.com/office/drawing/2014/main" id="{42398E06-9E0E-BC81-DEB5-1DB2F8635C23}"/>
              </a:ext>
            </a:extLst>
          </p:cNvPr>
          <p:cNvSpPr>
            <a:spLocks noGrp="1"/>
          </p:cNvSpPr>
          <p:nvPr>
            <p:ph type="title"/>
          </p:nvPr>
        </p:nvSpPr>
        <p:spPr>
          <a:xfrm>
            <a:off x="838200" y="3108960"/>
            <a:ext cx="10515600" cy="640080"/>
          </a:xfrm>
        </p:spPr>
        <p:txBody>
          <a:bodyPr anchor="ctr"/>
          <a:lstStyle>
            <a:lvl1pPr algn="ctr">
              <a:defRPr sz="6000" spc="300" baseline="0"/>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39F70834-CB8D-A95B-D859-6E5B4C6B4F78}"/>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069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5175504"/>
            <a:ext cx="12188952" cy="1682496"/>
          </a:xfrm>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85088" y="609600"/>
            <a:ext cx="10021824" cy="1252728"/>
          </a:xfrm>
        </p:spPr>
        <p:txBody>
          <a:bodyPr/>
          <a:lstStyle>
            <a:lvl1pPr algn="ctr">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83280"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83280"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468112"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468112"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552944"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552944"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3383280"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9637776"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7552944"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5468112"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637776"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637776"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1298448"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10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0"/>
            <a:ext cx="12188952" cy="1682496"/>
          </a:xfrm>
        </p:spPr>
        <p:txBody>
          <a:bodyPr anchor="ctr"/>
          <a:lstStyle>
            <a:lvl1pPr marL="0" indent="0" algn="ctr">
              <a:buNone/>
              <a:defRPr/>
            </a:lvl1pPr>
          </a:lstStyle>
          <a:p>
            <a:r>
              <a:rPr lang="en-US" dirty="0"/>
              <a:t>Click icon to add picture</a:t>
            </a:r>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298448" y="5221224"/>
            <a:ext cx="3621024" cy="621792"/>
          </a:xfrm>
        </p:spPr>
        <p:txBody>
          <a:bodyPr/>
          <a:lstStyle>
            <a:lvl1pPr algn="l">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accent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0098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31266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3152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3218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73769F54-E10C-40C4-5EFF-E8A9CA520AEC}"/>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E7B1EF-9D07-1E66-7467-93C9AE48BD85}"/>
              </a:ext>
            </a:extLst>
          </p:cNvPr>
          <p:cNvCxnSpPr>
            <a:cxnSpLocks/>
          </p:cNvCxnSpPr>
          <p:nvPr userDrawn="1"/>
        </p:nvCxnSpPr>
        <p:spPr>
          <a:xfrm flipH="1">
            <a:off x="1219200" y="2871216"/>
            <a:ext cx="9595104" cy="0"/>
          </a:xfrm>
          <a:prstGeom prst="line">
            <a:avLst/>
          </a:prstGeom>
          <a:ln w="12700" cap="flat" cmpd="sng" algn="ctr">
            <a:solidFill>
              <a:schemeClr val="accent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0098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31266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3152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3218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8" name="Text Placeholder 7">
            <a:extLst>
              <a:ext uri="{FF2B5EF4-FFF2-40B4-BE49-F238E27FC236}">
                <a16:creationId xmlns:a16="http://schemas.microsoft.com/office/drawing/2014/main" id="{75476138-49FF-70BE-6359-0A511EFB243F}"/>
              </a:ext>
            </a:extLst>
          </p:cNvPr>
          <p:cNvSpPr>
            <a:spLocks noGrp="1"/>
          </p:cNvSpPr>
          <p:nvPr>
            <p:ph type="body" sz="quarter" idx="31" hasCustomPrompt="1"/>
          </p:nvPr>
        </p:nvSpPr>
        <p:spPr>
          <a:xfrm>
            <a:off x="330098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2" name="Text Placeholder 7">
            <a:extLst>
              <a:ext uri="{FF2B5EF4-FFF2-40B4-BE49-F238E27FC236}">
                <a16:creationId xmlns:a16="http://schemas.microsoft.com/office/drawing/2014/main" id="{46EFC43B-3F8D-6957-F343-F3D9C3E7A716}"/>
              </a:ext>
            </a:extLst>
          </p:cNvPr>
          <p:cNvSpPr>
            <a:spLocks noGrp="1"/>
          </p:cNvSpPr>
          <p:nvPr>
            <p:ph type="body" sz="quarter" idx="32" hasCustomPrompt="1"/>
          </p:nvPr>
        </p:nvSpPr>
        <p:spPr>
          <a:xfrm>
            <a:off x="1298448"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3" name="Text Placeholder 7">
            <a:extLst>
              <a:ext uri="{FF2B5EF4-FFF2-40B4-BE49-F238E27FC236}">
                <a16:creationId xmlns:a16="http://schemas.microsoft.com/office/drawing/2014/main" id="{D6007DD2-0F2E-6F92-8457-FC670750ED38}"/>
              </a:ext>
            </a:extLst>
          </p:cNvPr>
          <p:cNvSpPr>
            <a:spLocks noGrp="1"/>
          </p:cNvSpPr>
          <p:nvPr>
            <p:ph type="body" sz="quarter" idx="33" hasCustomPrompt="1"/>
          </p:nvPr>
        </p:nvSpPr>
        <p:spPr>
          <a:xfrm>
            <a:off x="531266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4" name="Text Placeholder 7">
            <a:extLst>
              <a:ext uri="{FF2B5EF4-FFF2-40B4-BE49-F238E27FC236}">
                <a16:creationId xmlns:a16="http://schemas.microsoft.com/office/drawing/2014/main" id="{06C5667F-C463-51B6-B8D6-F757BDB8AFCC}"/>
              </a:ext>
            </a:extLst>
          </p:cNvPr>
          <p:cNvSpPr>
            <a:spLocks noGrp="1"/>
          </p:cNvSpPr>
          <p:nvPr>
            <p:ph type="body" sz="quarter" idx="34" hasCustomPrompt="1"/>
          </p:nvPr>
        </p:nvSpPr>
        <p:spPr>
          <a:xfrm>
            <a:off x="73152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7" name="Text Placeholder 7">
            <a:extLst>
              <a:ext uri="{FF2B5EF4-FFF2-40B4-BE49-F238E27FC236}">
                <a16:creationId xmlns:a16="http://schemas.microsoft.com/office/drawing/2014/main" id="{0FF09CBB-BD48-E8E5-EECF-B6CBC36B236C}"/>
              </a:ext>
            </a:extLst>
          </p:cNvPr>
          <p:cNvSpPr>
            <a:spLocks noGrp="1"/>
          </p:cNvSpPr>
          <p:nvPr>
            <p:ph type="body" sz="quarter" idx="35" hasCustomPrompt="1"/>
          </p:nvPr>
        </p:nvSpPr>
        <p:spPr>
          <a:xfrm>
            <a:off x="93218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Tree>
    <p:extLst>
      <p:ext uri="{BB962C8B-B14F-4D97-AF65-F5344CB8AC3E}">
        <p14:creationId xmlns:p14="http://schemas.microsoft.com/office/powerpoint/2010/main" val="233378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A881D2A-2C75-8B2A-DA41-F42ABBA59AA9}"/>
              </a:ext>
            </a:extLst>
          </p:cNvPr>
          <p:cNvSpPr>
            <a:spLocks noGrp="1"/>
          </p:cNvSpPr>
          <p:nvPr>
            <p:ph type="pic" sz="quarter" idx="13"/>
          </p:nvPr>
        </p:nvSpPr>
        <p:spPr>
          <a:xfrm>
            <a:off x="0" y="0"/>
            <a:ext cx="6656832" cy="6858000"/>
          </a:xfrm>
          <a:custGeom>
            <a:avLst/>
            <a:gdLst>
              <a:gd name="connsiteX0" fmla="*/ 1295400 w 6656832"/>
              <a:gd name="connsiteY0" fmla="*/ 1492377 h 6858000"/>
              <a:gd name="connsiteX1" fmla="*/ 1295400 w 6656832"/>
              <a:gd name="connsiteY1" fmla="*/ 1580679 h 6858000"/>
              <a:gd name="connsiteX2" fmla="*/ 1704975 w 6656832"/>
              <a:gd name="connsiteY2" fmla="*/ 1580679 h 6858000"/>
              <a:gd name="connsiteX3" fmla="*/ 1704975 w 6656832"/>
              <a:gd name="connsiteY3" fmla="*/ 1492377 h 6858000"/>
              <a:gd name="connsiteX4" fmla="*/ 0 w 6656832"/>
              <a:gd name="connsiteY4" fmla="*/ 0 h 6858000"/>
              <a:gd name="connsiteX5" fmla="*/ 6656832 w 6656832"/>
              <a:gd name="connsiteY5" fmla="*/ 0 h 6858000"/>
              <a:gd name="connsiteX6" fmla="*/ 6656832 w 6656832"/>
              <a:gd name="connsiteY6" fmla="*/ 6858000 h 6858000"/>
              <a:gd name="connsiteX7" fmla="*/ 0 w 665683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6832" h="6858000">
                <a:moveTo>
                  <a:pt x="1295400" y="1492377"/>
                </a:moveTo>
                <a:lnTo>
                  <a:pt x="1295400" y="1580679"/>
                </a:lnTo>
                <a:lnTo>
                  <a:pt x="1704975" y="1580679"/>
                </a:lnTo>
                <a:lnTo>
                  <a:pt x="1704975" y="1492377"/>
                </a:lnTo>
                <a:close/>
                <a:moveTo>
                  <a:pt x="0" y="0"/>
                </a:moveTo>
                <a:lnTo>
                  <a:pt x="6656832" y="0"/>
                </a:lnTo>
                <a:lnTo>
                  <a:pt x="6656832" y="6858000"/>
                </a:lnTo>
                <a:lnTo>
                  <a:pt x="0" y="6858000"/>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609600"/>
            <a:ext cx="6656832" cy="53035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1298448"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61848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6705600"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chorCtr="0">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01344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17" name="Rectangle 16">
            <a:extLst>
              <a:ext uri="{FF2B5EF4-FFF2-40B4-BE49-F238E27FC236}">
                <a16:creationId xmlns:a16="http://schemas.microsoft.com/office/drawing/2014/main" id="{D5896335-CC4F-4D72-23F0-F7FBFA640021}"/>
              </a:ext>
            </a:extLst>
          </p:cNvPr>
          <p:cNvSpPr/>
          <p:nvPr userDrawn="1"/>
        </p:nvSpPr>
        <p:spPr>
          <a:xfrm>
            <a:off x="1295400" y="1492377"/>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zon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9EF4E7-F4EF-FFCD-9B0C-961E519F6DDD}"/>
              </a:ext>
            </a:extLst>
          </p:cNvPr>
          <p:cNvSpPr/>
          <p:nvPr userDrawn="1"/>
        </p:nvSpPr>
        <p:spPr>
          <a:xfrm>
            <a:off x="5791200" y="0"/>
            <a:ext cx="6400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4014216"/>
            <a:ext cx="4160520" cy="1828800"/>
          </a:xfrm>
        </p:spPr>
        <p:txBody>
          <a:bodyPr anchor="b"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7498080" y="621792"/>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7498080" y="1069848"/>
            <a:ext cx="3886200" cy="1527048"/>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7498080" y="317296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498080" y="3621024"/>
            <a:ext cx="3886200" cy="117957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5" name="Picture Placeholder 6">
            <a:extLst>
              <a:ext uri="{FF2B5EF4-FFF2-40B4-BE49-F238E27FC236}">
                <a16:creationId xmlns:a16="http://schemas.microsoft.com/office/drawing/2014/main" id="{AD6DBECB-0E53-C186-A485-96A8FC1252C7}"/>
              </a:ext>
            </a:extLst>
          </p:cNvPr>
          <p:cNvSpPr>
            <a:spLocks noGrp="1"/>
          </p:cNvSpPr>
          <p:nvPr>
            <p:ph type="pic" sz="quarter" idx="14"/>
          </p:nvPr>
        </p:nvSpPr>
        <p:spPr>
          <a:xfrm>
            <a:off x="1298448" y="612648"/>
            <a:ext cx="3200400" cy="3200400"/>
          </a:xfrm>
          <a:prstGeom prst="ellipse">
            <a:avLst/>
          </a:prstGeom>
          <a:noFill/>
        </p:spPr>
        <p:txBody>
          <a:bodyPr anchor="ctr"/>
          <a:lstStyle>
            <a:lvl1pPr marL="0" indent="0" algn="ctr">
              <a:buNone/>
              <a:defRPr/>
            </a:lvl1pPr>
          </a:lstStyle>
          <a:p>
            <a:r>
              <a:rPr lang="en-US" dirty="0"/>
              <a:t>Click icon to add picture</a:t>
            </a:r>
          </a:p>
        </p:txBody>
      </p:sp>
      <p:sp>
        <p:nvSpPr>
          <p:cNvPr id="7" name="Text Placeholder 20">
            <a:extLst>
              <a:ext uri="{FF2B5EF4-FFF2-40B4-BE49-F238E27FC236}">
                <a16:creationId xmlns:a16="http://schemas.microsoft.com/office/drawing/2014/main" id="{F0B28D44-29B3-3396-973D-82E361161253}"/>
              </a:ext>
            </a:extLst>
          </p:cNvPr>
          <p:cNvSpPr>
            <a:spLocks noGrp="1"/>
          </p:cNvSpPr>
          <p:nvPr>
            <p:ph type="body" sz="quarter" idx="15"/>
          </p:nvPr>
        </p:nvSpPr>
        <p:spPr>
          <a:xfrm>
            <a:off x="7498080" y="5129784"/>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C06156AC-1153-3958-CFE6-6CDCC21C38A9}"/>
              </a:ext>
            </a:extLst>
          </p:cNvPr>
          <p:cNvSpPr>
            <a:spLocks noGrp="1"/>
          </p:cNvSpPr>
          <p:nvPr>
            <p:ph sz="quarter" idx="16"/>
          </p:nvPr>
        </p:nvSpPr>
        <p:spPr>
          <a:xfrm>
            <a:off x="7498080" y="5568696"/>
            <a:ext cx="3886200" cy="90525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A4CE90CA-176B-1E45-FECF-0290B1DCF55C}"/>
              </a:ext>
            </a:extLst>
          </p:cNvPr>
          <p:cNvSpPr>
            <a:spLocks noGrp="1"/>
          </p:cNvSpPr>
          <p:nvPr>
            <p:ph type="pic" sz="quarter" idx="17"/>
          </p:nvPr>
        </p:nvSpPr>
        <p:spPr>
          <a:xfrm>
            <a:off x="6245352" y="704088"/>
            <a:ext cx="914400" cy="914400"/>
          </a:xfrm>
        </p:spPr>
        <p:txBody>
          <a:bodyPr anchor="ctr"/>
          <a:lstStyle>
            <a:lvl1pPr marL="0" indent="0" algn="ctr">
              <a:buNone/>
              <a:defRPr sz="900"/>
            </a:lvl1pPr>
          </a:lstStyle>
          <a:p>
            <a:r>
              <a:rPr lang="en-US" dirty="0"/>
              <a:t>Click icon to add picture</a:t>
            </a:r>
          </a:p>
        </p:txBody>
      </p:sp>
      <p:sp>
        <p:nvSpPr>
          <p:cNvPr id="13" name="Picture Placeholder 10">
            <a:extLst>
              <a:ext uri="{FF2B5EF4-FFF2-40B4-BE49-F238E27FC236}">
                <a16:creationId xmlns:a16="http://schemas.microsoft.com/office/drawing/2014/main" id="{365BC287-99EE-D6FA-48B9-1E6FFE9357EA}"/>
              </a:ext>
            </a:extLst>
          </p:cNvPr>
          <p:cNvSpPr>
            <a:spLocks noGrp="1"/>
          </p:cNvSpPr>
          <p:nvPr>
            <p:ph type="pic" sz="quarter" idx="18"/>
          </p:nvPr>
        </p:nvSpPr>
        <p:spPr>
          <a:xfrm>
            <a:off x="6245352" y="3273552"/>
            <a:ext cx="914400" cy="914400"/>
          </a:xfrm>
        </p:spPr>
        <p:txBody>
          <a:bodyPr anchor="ctr"/>
          <a:lstStyle>
            <a:lvl1pPr marL="0" indent="0" algn="ctr">
              <a:buNone/>
              <a:defRPr sz="900"/>
            </a:lvl1pPr>
          </a:lstStyle>
          <a:p>
            <a:r>
              <a:rPr lang="en-US" dirty="0"/>
              <a:t>Click icon to add picture</a:t>
            </a:r>
          </a:p>
        </p:txBody>
      </p:sp>
      <p:sp>
        <p:nvSpPr>
          <p:cNvPr id="14" name="Picture Placeholder 10">
            <a:extLst>
              <a:ext uri="{FF2B5EF4-FFF2-40B4-BE49-F238E27FC236}">
                <a16:creationId xmlns:a16="http://schemas.microsoft.com/office/drawing/2014/main" id="{ECE7A377-A1E6-77DF-79F9-F251BD757741}"/>
              </a:ext>
            </a:extLst>
          </p:cNvPr>
          <p:cNvSpPr>
            <a:spLocks noGrp="1"/>
          </p:cNvSpPr>
          <p:nvPr>
            <p:ph type="pic" sz="quarter" idx="19"/>
          </p:nvPr>
        </p:nvSpPr>
        <p:spPr>
          <a:xfrm>
            <a:off x="6245352" y="5166360"/>
            <a:ext cx="914400" cy="914400"/>
          </a:xfrm>
        </p:spPr>
        <p:txBody>
          <a:bodyPr anchor="ctr"/>
          <a:lstStyle>
            <a:lvl1pPr marL="0" indent="0" algn="ctr">
              <a:buNone/>
              <a:defRPr sz="900"/>
            </a:lvl1pPr>
          </a:lstStyle>
          <a:p>
            <a:r>
              <a:rPr lang="en-US" dirty="0"/>
              <a:t>Click icon to add picture</a:t>
            </a:r>
          </a:p>
        </p:txBody>
      </p:sp>
      <p:cxnSp>
        <p:nvCxnSpPr>
          <p:cNvPr id="15" name="Straight Connector 14">
            <a:extLst>
              <a:ext uri="{FF2B5EF4-FFF2-40B4-BE49-F238E27FC236}">
                <a16:creationId xmlns:a16="http://schemas.microsoft.com/office/drawing/2014/main" id="{52D976B1-BEF2-CB69-E97E-A6DAD1F04689}"/>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116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358819-7D9B-11CB-DBC5-CC8BC5C076D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B2EB2EEB-FE70-98B2-9437-0E1E91F929E8}"/>
              </a:ext>
            </a:extLst>
          </p:cNvPr>
          <p:cNvSpPr>
            <a:spLocks noGrp="1"/>
          </p:cNvSpPr>
          <p:nvPr>
            <p:ph type="ftr" sz="quarter" idx="11"/>
          </p:nvPr>
        </p:nvSpPr>
        <p:spPr/>
        <p:txBody>
          <a:bodyPr/>
          <a:lstStyle/>
          <a:p>
            <a:r>
              <a:rPr lang="en-US" dirty="0"/>
              <a:t>presentation title</a:t>
            </a:r>
          </a:p>
        </p:txBody>
      </p:sp>
      <p:cxnSp>
        <p:nvCxnSpPr>
          <p:cNvPr id="5" name="Straight Connector 4">
            <a:extLst>
              <a:ext uri="{FF2B5EF4-FFF2-40B4-BE49-F238E27FC236}">
                <a16:creationId xmlns:a16="http://schemas.microsoft.com/office/drawing/2014/main" id="{DFAA902D-BDC9-E5AF-D40D-7B8DE616EBE0}"/>
              </a:ext>
            </a:extLst>
          </p:cNvPr>
          <p:cNvCxnSpPr>
            <a:cxnSpLocks/>
          </p:cNvCxnSpPr>
          <p:nvPr userDrawn="1"/>
        </p:nvCxnSpPr>
        <p:spPr>
          <a:xfrm>
            <a:off x="5890260" y="153619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2A4017E-4CAA-8499-38AE-3A3306A7EB26}"/>
              </a:ext>
            </a:extLst>
          </p:cNvPr>
          <p:cNvSpPr>
            <a:spLocks noGrp="1"/>
          </p:cNvSpPr>
          <p:nvPr>
            <p:ph type="body" sz="quarter" idx="12"/>
          </p:nvPr>
        </p:nvSpPr>
        <p:spPr>
          <a:xfrm>
            <a:off x="2834640" y="2057400"/>
            <a:ext cx="6519672" cy="2971800"/>
          </a:xfrm>
          <a:solidFill>
            <a:schemeClr val="accent4"/>
          </a:solidFill>
        </p:spPr>
        <p:txBody>
          <a:bodyPr lIns="576072" tIns="228600" rIns="576072" bIns="228600" anchor="ctr"/>
          <a:lstStyle>
            <a:lvl1pPr marL="0" indent="0" algn="ctr">
              <a:lnSpc>
                <a:spcPts val="2460"/>
              </a:lnSpc>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E9103CB5-F9EF-D6DA-A5D4-DCCAEBEBE615}"/>
              </a:ext>
            </a:extLst>
          </p:cNvPr>
          <p:cNvSpPr>
            <a:spLocks noGrp="1"/>
          </p:cNvSpPr>
          <p:nvPr>
            <p:ph type="pic" sz="quarter" idx="13"/>
          </p:nvPr>
        </p:nvSpPr>
        <p:spPr>
          <a:xfrm>
            <a:off x="2871216" y="5330952"/>
            <a:ext cx="6519672" cy="1527048"/>
          </a:xfrm>
        </p:spPr>
        <p:txBody>
          <a:bodyPr/>
          <a:lstStyle/>
          <a:p>
            <a:r>
              <a:rPr lang="en-US" dirty="0"/>
              <a:t>Click icon to add picture</a:t>
            </a:r>
          </a:p>
        </p:txBody>
      </p:sp>
      <p:sp>
        <p:nvSpPr>
          <p:cNvPr id="2" name="Title 1">
            <a:extLst>
              <a:ext uri="{FF2B5EF4-FFF2-40B4-BE49-F238E27FC236}">
                <a16:creationId xmlns:a16="http://schemas.microsoft.com/office/drawing/2014/main" id="{E217F00C-8F19-CB9F-D5BF-9A5F4C77E256}"/>
              </a:ext>
            </a:extLst>
          </p:cNvPr>
          <p:cNvSpPr>
            <a:spLocks noGrp="1"/>
          </p:cNvSpPr>
          <p:nvPr>
            <p:ph type="title"/>
          </p:nvPr>
        </p:nvSpPr>
        <p:spPr>
          <a:xfrm>
            <a:off x="4116324" y="609600"/>
            <a:ext cx="3959352" cy="530352"/>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46662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C402F40-958A-D2BF-629C-39B659EC95D4}"/>
              </a:ext>
            </a:extLst>
          </p:cNvPr>
          <p:cNvSpPr>
            <a:spLocks noGrp="1"/>
          </p:cNvSpPr>
          <p:nvPr>
            <p:ph type="pic" sz="quarter" idx="12"/>
          </p:nvPr>
        </p:nvSpPr>
        <p:spPr>
          <a:xfrm>
            <a:off x="0" y="1"/>
            <a:ext cx="12191999" cy="6858000"/>
          </a:xfrm>
          <a:custGeom>
            <a:avLst/>
            <a:gdLst>
              <a:gd name="connsiteX0" fmla="*/ 5890261 w 12191999"/>
              <a:gd name="connsiteY0" fmla="*/ 4496651 h 6858000"/>
              <a:gd name="connsiteX1" fmla="*/ 5890261 w 12191999"/>
              <a:gd name="connsiteY1" fmla="*/ 4584953 h 6858000"/>
              <a:gd name="connsiteX2" fmla="*/ 6299835 w 12191999"/>
              <a:gd name="connsiteY2" fmla="*/ 4584953 h 6858000"/>
              <a:gd name="connsiteX3" fmla="*/ 6299835 w 12191999"/>
              <a:gd name="connsiteY3" fmla="*/ 4496651 h 6858000"/>
              <a:gd name="connsiteX4" fmla="*/ 0 w 12191999"/>
              <a:gd name="connsiteY4" fmla="*/ 0 h 6858000"/>
              <a:gd name="connsiteX5" fmla="*/ 12191999 w 12191999"/>
              <a:gd name="connsiteY5" fmla="*/ 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5890261" y="4496651"/>
                </a:moveTo>
                <a:lnTo>
                  <a:pt x="5890261" y="4584953"/>
                </a:lnTo>
                <a:lnTo>
                  <a:pt x="6299835" y="4584953"/>
                </a:lnTo>
                <a:lnTo>
                  <a:pt x="6299835" y="4496651"/>
                </a:lnTo>
                <a:close/>
                <a:moveTo>
                  <a:pt x="0" y="0"/>
                </a:moveTo>
                <a:lnTo>
                  <a:pt x="12191999" y="0"/>
                </a:lnTo>
                <a:lnTo>
                  <a:pt x="12191999" y="6858000"/>
                </a:lnTo>
                <a:lnTo>
                  <a:pt x="0" y="6858000"/>
                </a:lnTo>
                <a:close/>
              </a:path>
            </a:pathLst>
          </a:custGeom>
        </p:spPr>
        <p:txBody>
          <a:bodyPr wrap="square">
            <a:noAutofit/>
          </a:bodyPr>
          <a:lstStyle/>
          <a:p>
            <a:r>
              <a:rPr lang="en-US" dirty="0"/>
              <a:t>Click icon to add picture</a:t>
            </a:r>
          </a:p>
        </p:txBody>
      </p:sp>
      <p:sp>
        <p:nvSpPr>
          <p:cNvPr id="16" name="Title 15">
            <a:extLst>
              <a:ext uri="{FF2B5EF4-FFF2-40B4-BE49-F238E27FC236}">
                <a16:creationId xmlns:a16="http://schemas.microsoft.com/office/drawing/2014/main" id="{ABAFD431-F46D-3701-6A51-738ADAF3A5E3}"/>
              </a:ext>
            </a:extLst>
          </p:cNvPr>
          <p:cNvSpPr>
            <a:spLocks noGrp="1"/>
          </p:cNvSpPr>
          <p:nvPr>
            <p:ph type="title"/>
          </p:nvPr>
        </p:nvSpPr>
        <p:spPr>
          <a:xfrm>
            <a:off x="1535715" y="1485302"/>
            <a:ext cx="9120570" cy="3887396"/>
          </a:xfrm>
          <a:custGeom>
            <a:avLst/>
            <a:gdLst>
              <a:gd name="connsiteX0" fmla="*/ 4354545 w 9120570"/>
              <a:gd name="connsiteY0" fmla="*/ 3011350 h 3887396"/>
              <a:gd name="connsiteX1" fmla="*/ 4354545 w 9120570"/>
              <a:gd name="connsiteY1" fmla="*/ 3099652 h 3887396"/>
              <a:gd name="connsiteX2" fmla="*/ 4764120 w 9120570"/>
              <a:gd name="connsiteY2" fmla="*/ 3099652 h 3887396"/>
              <a:gd name="connsiteX3" fmla="*/ 4764120 w 9120570"/>
              <a:gd name="connsiteY3" fmla="*/ 3011350 h 3887396"/>
              <a:gd name="connsiteX4" fmla="*/ 0 w 9120570"/>
              <a:gd name="connsiteY4" fmla="*/ 0 h 3887396"/>
              <a:gd name="connsiteX5" fmla="*/ 9120570 w 9120570"/>
              <a:gd name="connsiteY5" fmla="*/ 0 h 3887396"/>
              <a:gd name="connsiteX6" fmla="*/ 9120570 w 9120570"/>
              <a:gd name="connsiteY6" fmla="*/ 3887396 h 3887396"/>
              <a:gd name="connsiteX7" fmla="*/ 0 w 9120570"/>
              <a:gd name="connsiteY7" fmla="*/ 3887396 h 388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0570" h="3887396">
                <a:moveTo>
                  <a:pt x="4354545" y="3011350"/>
                </a:moveTo>
                <a:lnTo>
                  <a:pt x="4354545" y="3099652"/>
                </a:lnTo>
                <a:lnTo>
                  <a:pt x="4764120" y="3099652"/>
                </a:lnTo>
                <a:lnTo>
                  <a:pt x="4764120" y="3011350"/>
                </a:lnTo>
                <a:close/>
                <a:moveTo>
                  <a:pt x="0" y="0"/>
                </a:moveTo>
                <a:lnTo>
                  <a:pt x="9120570" y="0"/>
                </a:lnTo>
                <a:lnTo>
                  <a:pt x="9120570" y="3887396"/>
                </a:lnTo>
                <a:lnTo>
                  <a:pt x="0" y="3887396"/>
                </a:lnTo>
                <a:close/>
              </a:path>
            </a:pathLst>
          </a:custGeom>
          <a:solidFill>
            <a:schemeClr val="accent1">
              <a:lumMod val="20000"/>
              <a:lumOff val="80000"/>
            </a:schemeClr>
          </a:solidFill>
        </p:spPr>
        <p:txBody>
          <a:bodyPr wrap="square" bIns="1097280" anchor="b">
            <a:noAutofit/>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CAFD788D-D699-2BA7-3637-AA3B48C09084}"/>
              </a:ext>
            </a:extLst>
          </p:cNvPr>
          <p:cNvSpPr>
            <a:spLocks noGrp="1"/>
          </p:cNvSpPr>
          <p:nvPr>
            <p:ph type="pic" sz="quarter" idx="13"/>
          </p:nvPr>
        </p:nvSpPr>
        <p:spPr>
          <a:xfrm>
            <a:off x="4953000" y="612648"/>
            <a:ext cx="2286000" cy="2286000"/>
          </a:xfrm>
          <a:prstGeom prst="ellipse">
            <a:avLst/>
          </a:prstGeom>
        </p:spPr>
        <p:txBody>
          <a:bodyPr anchor="ctr"/>
          <a:lstStyle>
            <a:lvl1pPr marL="0" indent="0" algn="ctr">
              <a:buNone/>
              <a:defRPr sz="1050"/>
            </a:lvl1pPr>
          </a:lstStyle>
          <a:p>
            <a:r>
              <a:rPr lang="en-US" dirty="0"/>
              <a:t>Click icon to add picture</a:t>
            </a:r>
          </a:p>
        </p:txBody>
      </p:sp>
      <p:sp>
        <p:nvSpPr>
          <p:cNvPr id="13" name="Text Placeholder 12">
            <a:extLst>
              <a:ext uri="{FF2B5EF4-FFF2-40B4-BE49-F238E27FC236}">
                <a16:creationId xmlns:a16="http://schemas.microsoft.com/office/drawing/2014/main" id="{7808A0C0-A02B-D1C7-6DE5-CA25624AD099}"/>
              </a:ext>
            </a:extLst>
          </p:cNvPr>
          <p:cNvSpPr>
            <a:spLocks noGrp="1"/>
          </p:cNvSpPr>
          <p:nvPr>
            <p:ph type="body" sz="quarter" idx="14"/>
          </p:nvPr>
        </p:nvSpPr>
        <p:spPr>
          <a:xfrm>
            <a:off x="1572768" y="5751576"/>
            <a:ext cx="9116568" cy="722376"/>
          </a:xfrm>
        </p:spPr>
        <p:txBody>
          <a:bodyPr anchor="ctr"/>
          <a:lstStyle>
            <a:lvl1pPr marL="0" indent="0" algn="ctr">
              <a:buNone/>
              <a:defRPr sz="2000" cap="all" baseline="0"/>
            </a:lvl1pPr>
          </a:lstStyle>
          <a:p>
            <a:pPr lvl="0"/>
            <a:r>
              <a:rPr lang="en-US"/>
              <a:t>Click to edit Master text styles</a:t>
            </a:r>
          </a:p>
        </p:txBody>
      </p:sp>
      <p:sp>
        <p:nvSpPr>
          <p:cNvPr id="20" name="Rectangle 19">
            <a:extLst>
              <a:ext uri="{FF2B5EF4-FFF2-40B4-BE49-F238E27FC236}">
                <a16:creationId xmlns:a16="http://schemas.microsoft.com/office/drawing/2014/main" id="{469017C4-5BB0-DF6F-781B-FB81A3A5D977}"/>
              </a:ext>
            </a:extLst>
          </p:cNvPr>
          <p:cNvSpPr/>
          <p:nvPr userDrawn="1"/>
        </p:nvSpPr>
        <p:spPr>
          <a:xfrm>
            <a:off x="5890260" y="449665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9110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814BC7BE-FECC-8573-D4F0-FA004B4A04F4}"/>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8" name="Footer Placeholder 7">
            <a:extLst>
              <a:ext uri="{FF2B5EF4-FFF2-40B4-BE49-F238E27FC236}">
                <a16:creationId xmlns:a16="http://schemas.microsoft.com/office/drawing/2014/main" id="{A4DB0707-D3A6-4BF0-3225-EC3851AD7387}"/>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1AE946-135C-E4E8-BA60-64AB48B87F80}"/>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7" name="Footer Placeholder 6">
            <a:extLst>
              <a:ext uri="{FF2B5EF4-FFF2-40B4-BE49-F238E27FC236}">
                <a16:creationId xmlns:a16="http://schemas.microsoft.com/office/drawing/2014/main" id="{FFD67329-9F30-BEB7-31E2-FECA7FD59B06}"/>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230684" y="987425"/>
            <a:ext cx="612470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3183587-0236-046F-3B80-4D4EEA7A80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60C67779-9FAD-3FE4-5C67-7E5313C03B45}"/>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230684" y="993775"/>
            <a:ext cx="612470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AD70A4E-ED43-B5A1-F8FE-762E21A30A3E}"/>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A4125545-56D8-5212-AA45-63F7C1DBF101}"/>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4B2501-78A9-E41B-7C2D-09F09ADDCB5E}"/>
              </a:ext>
            </a:extLst>
          </p:cNvPr>
          <p:cNvSpPr/>
          <p:nvPr userDrawn="1"/>
        </p:nvSpPr>
        <p:spPr>
          <a:xfrm>
            <a:off x="8610600" y="0"/>
            <a:ext cx="3581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BA0478E-A529-CF4E-CE5C-583ACA20D66C}"/>
              </a:ext>
            </a:extLst>
          </p:cNvPr>
          <p:cNvSpPr/>
          <p:nvPr userDrawn="1"/>
        </p:nvSpPr>
        <p:spPr>
          <a:xfrm>
            <a:off x="4462849" y="685800"/>
            <a:ext cx="7119551"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400" y="1124712"/>
            <a:ext cx="388620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2816352"/>
            <a:ext cx="3602736" cy="3364992"/>
          </a:xfrm>
        </p:spPr>
        <p:txBody>
          <a:bodyPr/>
          <a:lstStyle>
            <a:lvl1pPr marL="0" indent="0">
              <a:lnSpc>
                <a:spcPct val="150000"/>
              </a:lnSpc>
              <a:buNone/>
              <a:defRPr sz="2000" cap="all"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4946904" y="1188720"/>
            <a:ext cx="6638544" cy="4480560"/>
          </a:xfrm>
          <a:noFill/>
        </p:spPr>
        <p:txBody>
          <a:bodyPr anchor="ctr"/>
          <a:lstStyle>
            <a:lvl1pPr marL="0" indent="0" algn="ctr">
              <a:buNone/>
              <a:defRPr/>
            </a:lvl1pPr>
          </a:lstStyle>
          <a:p>
            <a:r>
              <a:rPr lang="en-US" dirty="0"/>
              <a:t>Click icon to add picture</a:t>
            </a:r>
          </a:p>
        </p:txBody>
      </p:sp>
      <p:cxnSp>
        <p:nvCxnSpPr>
          <p:cNvPr id="8" name="Straight Connector 7">
            <a:extLst>
              <a:ext uri="{FF2B5EF4-FFF2-40B4-BE49-F238E27FC236}">
                <a16:creationId xmlns:a16="http://schemas.microsoft.com/office/drawing/2014/main" id="{D792E47F-4E2C-B4B2-51F0-43D9D15C5A60}"/>
              </a:ext>
            </a:extLst>
          </p:cNvPr>
          <p:cNvCxnSpPr>
            <a:cxnSpLocks/>
          </p:cNvCxnSpPr>
          <p:nvPr userDrawn="1"/>
        </p:nvCxnSpPr>
        <p:spPr>
          <a:xfrm>
            <a:off x="1295400"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1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A0478E-A529-CF4E-CE5C-583ACA20D66C}"/>
              </a:ext>
            </a:extLst>
          </p:cNvPr>
          <p:cNvSpPr/>
          <p:nvPr userDrawn="1"/>
        </p:nvSpPr>
        <p:spPr>
          <a:xfrm>
            <a:off x="3578352" y="0"/>
            <a:ext cx="86136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5449824" y="1124712"/>
            <a:ext cx="576072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5449824" y="2889504"/>
            <a:ext cx="5760720" cy="3319272"/>
          </a:xfrm>
        </p:spPr>
        <p:txBody>
          <a:bodyPr/>
          <a:lstStyle>
            <a:lvl1pPr marL="0" indent="0">
              <a:lnSpc>
                <a:spcPct val="150000"/>
              </a:lnSpc>
              <a:buNone/>
              <a:defRPr sz="2000" cap="none"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lvl1pPr>
              <a:defRPr>
                <a:solidFill>
                  <a:schemeClr val="bg1"/>
                </a:solidFill>
              </a:defRPr>
            </a:lvl1p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1298448" y="1828800"/>
            <a:ext cx="3200400" cy="3200400"/>
          </a:xfrm>
          <a:prstGeom prst="ellipse">
            <a:avLst/>
          </a:prstGeom>
          <a:noFill/>
        </p:spPr>
        <p:txBody>
          <a:bodyPr anchor="ctr"/>
          <a:lstStyle>
            <a:lvl1pPr marL="0" indent="0" algn="ctr">
              <a:buNone/>
              <a:defRPr/>
            </a:lvl1pPr>
          </a:lstStyle>
          <a:p>
            <a:r>
              <a:rPr lang="en-US" dirty="0"/>
              <a:t>Click icon to add picture</a:t>
            </a:r>
          </a:p>
        </p:txBody>
      </p:sp>
      <p:cxnSp>
        <p:nvCxnSpPr>
          <p:cNvPr id="11" name="Straight Connector 10">
            <a:extLst>
              <a:ext uri="{FF2B5EF4-FFF2-40B4-BE49-F238E27FC236}">
                <a16:creationId xmlns:a16="http://schemas.microsoft.com/office/drawing/2014/main" id="{F036BAAC-D89F-682D-12A3-1C31F92F0FAF}"/>
              </a:ext>
            </a:extLst>
          </p:cNvPr>
          <p:cNvCxnSpPr>
            <a:cxnSpLocks/>
          </p:cNvCxnSpPr>
          <p:nvPr userDrawn="1"/>
        </p:nvCxnSpPr>
        <p:spPr>
          <a:xfrm>
            <a:off x="649224" y="2667000"/>
            <a:ext cx="0" cy="3124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877625-E710-6DF2-3E49-374C6DD8DBC0}"/>
              </a:ext>
            </a:extLst>
          </p:cNvPr>
          <p:cNvCxnSpPr>
            <a:cxnSpLocks/>
          </p:cNvCxnSpPr>
          <p:nvPr userDrawn="1"/>
        </p:nvCxnSpPr>
        <p:spPr>
          <a:xfrm>
            <a:off x="5447344"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it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D0AC02C-19A4-4754-CC96-34357DEFF55D}"/>
              </a:ext>
            </a:extLst>
          </p:cNvPr>
          <p:cNvSpPr>
            <a:spLocks noGrp="1"/>
          </p:cNvSpPr>
          <p:nvPr>
            <p:ph type="pic" sz="quarter" idx="10"/>
          </p:nvPr>
        </p:nvSpPr>
        <p:spPr>
          <a:xfrm>
            <a:off x="1527048" y="1481328"/>
            <a:ext cx="9144000" cy="3886200"/>
          </a:xfrm>
          <a:custGeom>
            <a:avLst/>
            <a:gdLst>
              <a:gd name="connsiteX0" fmla="*/ 6521576 w 9144000"/>
              <a:gd name="connsiteY0" fmla="*/ 2811867 h 3886200"/>
              <a:gd name="connsiteX1" fmla="*/ 6521576 w 9144000"/>
              <a:gd name="connsiteY1" fmla="*/ 2900169 h 3886200"/>
              <a:gd name="connsiteX2" fmla="*/ 6931151 w 9144000"/>
              <a:gd name="connsiteY2" fmla="*/ 2900169 h 3886200"/>
              <a:gd name="connsiteX3" fmla="*/ 6931151 w 9144000"/>
              <a:gd name="connsiteY3" fmla="*/ 2811867 h 3886200"/>
              <a:gd name="connsiteX4" fmla="*/ 0 w 9144000"/>
              <a:gd name="connsiteY4" fmla="*/ 0 h 3886200"/>
              <a:gd name="connsiteX5" fmla="*/ 9144000 w 9144000"/>
              <a:gd name="connsiteY5" fmla="*/ 0 h 3886200"/>
              <a:gd name="connsiteX6" fmla="*/ 9144000 w 9144000"/>
              <a:gd name="connsiteY6" fmla="*/ 3886200 h 3886200"/>
              <a:gd name="connsiteX7" fmla="*/ 0 w 9144000"/>
              <a:gd name="connsiteY7" fmla="*/ 38862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886200">
                <a:moveTo>
                  <a:pt x="6521576" y="2811867"/>
                </a:moveTo>
                <a:lnTo>
                  <a:pt x="6521576" y="2900169"/>
                </a:lnTo>
                <a:lnTo>
                  <a:pt x="6931151" y="2900169"/>
                </a:lnTo>
                <a:lnTo>
                  <a:pt x="6931151" y="2811867"/>
                </a:lnTo>
                <a:close/>
                <a:moveTo>
                  <a:pt x="0" y="0"/>
                </a:moveTo>
                <a:lnTo>
                  <a:pt x="9144000" y="0"/>
                </a:lnTo>
                <a:lnTo>
                  <a:pt x="9144000" y="3886200"/>
                </a:lnTo>
                <a:lnTo>
                  <a:pt x="0" y="3886200"/>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040636" y="3200400"/>
            <a:ext cx="8110728" cy="457200"/>
          </a:xfrm>
        </p:spPr>
        <p:txBody>
          <a:bodyPr anchor="ctr"/>
          <a:lstStyle>
            <a:lvl1pPr algn="ctr">
              <a:defRPr sz="4800"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046720" y="4745736"/>
            <a:ext cx="1389888" cy="1280160"/>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42E7004C-CFEF-6E88-A3C1-60FBC7F8CD13}"/>
              </a:ext>
            </a:extLst>
          </p:cNvPr>
          <p:cNvSpPr/>
          <p:nvPr userDrawn="1"/>
        </p:nvSpPr>
        <p:spPr>
          <a:xfrm>
            <a:off x="8048624" y="4293195"/>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03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399" y="609600"/>
            <a:ext cx="10058400" cy="914400"/>
          </a:xfrm>
        </p:spPr>
        <p:txBody>
          <a:bodyPr/>
          <a:lstStyle>
            <a:lvl1pP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1855945"/>
            <a:ext cx="9820656"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52133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88720" y="609600"/>
            <a:ext cx="9829800" cy="914400"/>
          </a:xfrm>
        </p:spPr>
        <p:txBody>
          <a:bodyPr/>
          <a:lstStyle>
            <a:lvl1pPr algn="ct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88720" y="1746504"/>
            <a:ext cx="9829800"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64184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5" name="Picture Placeholder 4">
            <a:extLst>
              <a:ext uri="{FF2B5EF4-FFF2-40B4-BE49-F238E27FC236}">
                <a16:creationId xmlns:a16="http://schemas.microsoft.com/office/drawing/2014/main" id="{B7811310-A21F-0BFB-8198-22EDFCF9F45B}"/>
              </a:ext>
            </a:extLst>
          </p:cNvPr>
          <p:cNvSpPr>
            <a:spLocks noGrp="1"/>
          </p:cNvSpPr>
          <p:nvPr>
            <p:ph type="pic" sz="quarter" idx="10"/>
          </p:nvPr>
        </p:nvSpPr>
        <p:spPr>
          <a:xfrm>
            <a:off x="5370576" y="658368"/>
            <a:ext cx="6821424" cy="3346704"/>
          </a:xfrm>
          <a:prstGeom prst="rect">
            <a:avLst/>
          </a:prstGeom>
        </p:spPr>
        <p:txBody>
          <a:bodyPr wrap="square">
            <a:noAutofit/>
          </a:bodyPr>
          <a:lstStyle/>
          <a:p>
            <a:r>
              <a:rPr lang="en-US" dirty="0"/>
              <a:t>Click icon to add picture</a:t>
            </a:r>
          </a:p>
        </p:txBody>
      </p:sp>
      <p:cxnSp>
        <p:nvCxnSpPr>
          <p:cNvPr id="7" name="Straight Connector 6">
            <a:extLst>
              <a:ext uri="{FF2B5EF4-FFF2-40B4-BE49-F238E27FC236}">
                <a16:creationId xmlns:a16="http://schemas.microsoft.com/office/drawing/2014/main" id="{A73D2EFC-F14F-5508-06EE-4E5B5C535E16}"/>
              </a:ext>
            </a:extLst>
          </p:cNvPr>
          <p:cNvCxnSpPr>
            <a:cxnSpLocks/>
          </p:cNvCxnSpPr>
          <p:nvPr userDrawn="1"/>
        </p:nvCxnSpPr>
        <p:spPr>
          <a:xfrm>
            <a:off x="1819102" y="554884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28A6ACFB-D620-056D-1C62-903C5FBCEBCF}"/>
              </a:ext>
            </a:extLst>
          </p:cNvPr>
          <p:cNvSpPr>
            <a:spLocks noGrp="1"/>
          </p:cNvSpPr>
          <p:nvPr>
            <p:ph type="subTitle" idx="1"/>
          </p:nvPr>
        </p:nvSpPr>
        <p:spPr>
          <a:xfrm>
            <a:off x="1819656" y="5943600"/>
            <a:ext cx="4809744" cy="256032"/>
          </a:xfrm>
        </p:spPr>
        <p:txBody>
          <a:bodyPr/>
          <a:lstStyle>
            <a:lvl1pPr marL="0" indent="0" algn="l">
              <a:buNone/>
              <a:defRPr sz="2000" cap="all" spc="20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819656" y="2459736"/>
            <a:ext cx="5157216" cy="2670048"/>
          </a:xfrm>
        </p:spPr>
        <p:txBody>
          <a:bodyPr anchor="b"/>
          <a:lstStyle>
            <a:lvl1pPr algn="l">
              <a:lnSpc>
                <a:spcPts val="5200"/>
              </a:lnSpc>
              <a:defRPr sz="3600" spc="0" baseline="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4061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021824"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298448" y="2441448"/>
            <a:ext cx="1828800" cy="1828800"/>
          </a:xfrm>
          <a:prstGeom prst="ellipse">
            <a:avLst/>
          </a:prstGeom>
        </p:spPr>
        <p:txBody>
          <a:bodyPr anchor="ctr">
            <a:noAutofit/>
          </a:bodyPr>
          <a:lstStyle>
            <a:lvl1pPr marL="0" indent="0" algn="ctr">
              <a:buNone/>
              <a:defRPr sz="1600"/>
            </a:lvl1pPr>
          </a:lstStyle>
          <a:p>
            <a:r>
              <a:rPr lang="en-US" dirty="0"/>
              <a:t>Click icon to add picture</a:t>
            </a:r>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3886200" y="2441448"/>
            <a:ext cx="1828800" cy="1828800"/>
          </a:xfrm>
          <a:prstGeom prst="ellipse">
            <a:avLst/>
          </a:prstGeom>
        </p:spPr>
        <p:txBody>
          <a:bodyPr anchor="ctr">
            <a:noAutofit/>
          </a:bodyPr>
          <a:lstStyle>
            <a:lvl1pPr marL="0" indent="0" algn="ctr">
              <a:buNone/>
              <a:defRPr sz="1600"/>
            </a:lvl1pPr>
          </a:lstStyle>
          <a:p>
            <a:r>
              <a:rPr lang="en-US" dirty="0"/>
              <a:t>Click icon to add picture</a:t>
            </a:r>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473952" y="2441448"/>
            <a:ext cx="1828800" cy="1828800"/>
          </a:xfrm>
          <a:prstGeom prst="ellipse">
            <a:avLst/>
          </a:prstGeom>
        </p:spPr>
        <p:txBody>
          <a:bodyPr anchor="ctr">
            <a:noAutofit/>
          </a:bodyPr>
          <a:lstStyle>
            <a:lvl1pPr marL="0" indent="0" algn="ctr">
              <a:buNone/>
              <a:defRPr sz="1600"/>
            </a:lvl1pPr>
          </a:lstStyle>
          <a:p>
            <a:r>
              <a:rPr lang="en-US" dirty="0"/>
              <a:t>Click icon to add picture</a:t>
            </a:r>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034272" y="2441448"/>
            <a:ext cx="1828800" cy="1828800"/>
          </a:xfrm>
          <a:prstGeom prst="ellipse">
            <a:avLst/>
          </a:prstGeom>
        </p:spPr>
        <p:txBody>
          <a:bodyPr anchor="ctr">
            <a:noAutofit/>
          </a:bodyPr>
          <a:lstStyle>
            <a:lvl1pPr marL="0" indent="0" algn="ctr">
              <a:buNone/>
              <a:defRPr sz="1600"/>
            </a:lvl1pPr>
          </a:lstStyle>
          <a:p>
            <a:r>
              <a:rPr lang="en-US" dirty="0"/>
              <a:t>Click icon to add picture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473952"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473952"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708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708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cxnSp>
        <p:nvCxnSpPr>
          <p:cNvPr id="18" name="Straight Connector 17">
            <a:extLst>
              <a:ext uri="{FF2B5EF4-FFF2-40B4-BE49-F238E27FC236}">
                <a16:creationId xmlns:a16="http://schemas.microsoft.com/office/drawing/2014/main" id="{B6E73E07-0346-2BA8-44BC-6CB3BDEAAA99}"/>
              </a:ext>
            </a:extLst>
          </p:cNvPr>
          <p:cNvCxnSpPr>
            <a:cxnSpLocks/>
          </p:cNvCxnSpPr>
          <p:nvPr userDrawn="1"/>
        </p:nvCxnSpPr>
        <p:spPr>
          <a:xfrm>
            <a:off x="45924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E62977-27C7-5882-6A33-75257911D09A}"/>
              </a:ext>
            </a:extLst>
          </p:cNvPr>
          <p:cNvCxnSpPr>
            <a:cxnSpLocks/>
          </p:cNvCxnSpPr>
          <p:nvPr userDrawn="1"/>
        </p:nvCxnSpPr>
        <p:spPr>
          <a:xfrm>
            <a:off x="2004720"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05476C-2972-A423-7282-BABA9AAB32E6}"/>
              </a:ext>
            </a:extLst>
          </p:cNvPr>
          <p:cNvCxnSpPr>
            <a:cxnSpLocks/>
          </p:cNvCxnSpPr>
          <p:nvPr userDrawn="1"/>
        </p:nvCxnSpPr>
        <p:spPr>
          <a:xfrm>
            <a:off x="9737699"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0D781B-3CB4-A523-427F-3D444B28E60E}"/>
              </a:ext>
            </a:extLst>
          </p:cNvPr>
          <p:cNvCxnSpPr>
            <a:cxnSpLocks/>
          </p:cNvCxnSpPr>
          <p:nvPr userDrawn="1"/>
        </p:nvCxnSpPr>
        <p:spPr>
          <a:xfrm>
            <a:off x="71832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04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332720"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636776" y="1755648"/>
            <a:ext cx="1143000" cy="1143000"/>
          </a:xfrm>
          <a:prstGeom prst="ellipse">
            <a:avLst/>
          </a:prstGeom>
        </p:spPr>
        <p:txBody>
          <a:bodyPr anchor="ctr">
            <a:noAutofit/>
          </a:bodyPr>
          <a:lstStyle>
            <a:lvl1pPr marL="0" indent="0" algn="ctr">
              <a:buNone/>
              <a:defRPr sz="1600"/>
            </a:lvl1pPr>
          </a:lstStyle>
          <a:p>
            <a:r>
              <a:rPr lang="en-US" dirty="0"/>
              <a:t>Click icon to add picture</a:t>
            </a:r>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4224528" y="1755648"/>
            <a:ext cx="1143000" cy="1143000"/>
          </a:xfrm>
          <a:prstGeom prst="ellipse">
            <a:avLst/>
          </a:prstGeom>
        </p:spPr>
        <p:txBody>
          <a:bodyPr anchor="ctr">
            <a:noAutofit/>
          </a:bodyPr>
          <a:lstStyle>
            <a:lvl1pPr marL="0" indent="0" algn="ctr">
              <a:buNone/>
              <a:defRPr sz="1600"/>
            </a:lvl1pPr>
          </a:lstStyle>
          <a:p>
            <a:r>
              <a:rPr lang="en-US" dirty="0"/>
              <a:t>Click icon to add picture</a:t>
            </a:r>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848856" y="1755648"/>
            <a:ext cx="1143000" cy="1143000"/>
          </a:xfrm>
          <a:prstGeom prst="ellipse">
            <a:avLst/>
          </a:prstGeom>
        </p:spPr>
        <p:txBody>
          <a:bodyPr anchor="ctr">
            <a:noAutofit/>
          </a:bodyPr>
          <a:lstStyle>
            <a:lvl1pPr marL="0" indent="0" algn="ctr">
              <a:buNone/>
              <a:defRPr sz="1600"/>
            </a:lvl1pPr>
          </a:lstStyle>
          <a:p>
            <a:r>
              <a:rPr lang="en-US" dirty="0"/>
              <a:t>Click icon to add picture</a:t>
            </a:r>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381744" y="1755648"/>
            <a:ext cx="1143000" cy="1143000"/>
          </a:xfrm>
          <a:prstGeom prst="ellipse">
            <a:avLst/>
          </a:prstGeom>
        </p:spPr>
        <p:txBody>
          <a:bodyPr anchor="ctr">
            <a:noAutofit/>
          </a:bodyPr>
          <a:lstStyle>
            <a:lvl1pPr marL="0" indent="0" algn="ctr">
              <a:buNone/>
              <a:defRPr sz="1600"/>
            </a:lvl1pPr>
          </a:lstStyle>
          <a:p>
            <a:r>
              <a:rPr lang="en-US" dirty="0"/>
              <a:t>Click icon to add picture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51052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51052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34272"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34272"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4684061"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2096160"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983798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730623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Picture Placeholder 8">
            <a:extLst>
              <a:ext uri="{FF2B5EF4-FFF2-40B4-BE49-F238E27FC236}">
                <a16:creationId xmlns:a16="http://schemas.microsoft.com/office/drawing/2014/main" id="{09A756E1-5275-58A9-7B09-95BEA4F4FACA}"/>
              </a:ext>
            </a:extLst>
          </p:cNvPr>
          <p:cNvSpPr>
            <a:spLocks noGrp="1"/>
          </p:cNvSpPr>
          <p:nvPr>
            <p:ph type="pic" sz="quarter" idx="24"/>
          </p:nvPr>
        </p:nvSpPr>
        <p:spPr>
          <a:xfrm>
            <a:off x="1636776" y="4270248"/>
            <a:ext cx="1143000" cy="1143000"/>
          </a:xfrm>
          <a:prstGeom prst="ellipse">
            <a:avLst/>
          </a:prstGeom>
        </p:spPr>
        <p:txBody>
          <a:bodyPr anchor="ctr">
            <a:noAutofit/>
          </a:bodyPr>
          <a:lstStyle>
            <a:lvl1pPr marL="0" indent="0" algn="ctr">
              <a:buNone/>
              <a:defRPr sz="1600"/>
            </a:lvl1pPr>
          </a:lstStyle>
          <a:p>
            <a:r>
              <a:rPr lang="en-US" dirty="0"/>
              <a:t>Click icon to add picture</a:t>
            </a:r>
          </a:p>
        </p:txBody>
      </p:sp>
      <p:sp>
        <p:nvSpPr>
          <p:cNvPr id="22" name="Picture Placeholder 8">
            <a:extLst>
              <a:ext uri="{FF2B5EF4-FFF2-40B4-BE49-F238E27FC236}">
                <a16:creationId xmlns:a16="http://schemas.microsoft.com/office/drawing/2014/main" id="{A4DA2F88-85BF-29B8-6321-AF19B25A6261}"/>
              </a:ext>
            </a:extLst>
          </p:cNvPr>
          <p:cNvSpPr>
            <a:spLocks noGrp="1"/>
          </p:cNvSpPr>
          <p:nvPr>
            <p:ph type="pic" sz="quarter" idx="25"/>
          </p:nvPr>
        </p:nvSpPr>
        <p:spPr>
          <a:xfrm>
            <a:off x="4224528" y="4270248"/>
            <a:ext cx="1143000" cy="1143000"/>
          </a:xfrm>
          <a:prstGeom prst="ellipse">
            <a:avLst/>
          </a:prstGeom>
        </p:spPr>
        <p:txBody>
          <a:bodyPr anchor="ctr">
            <a:noAutofit/>
          </a:bodyPr>
          <a:lstStyle>
            <a:lvl1pPr marL="0" indent="0" algn="ctr">
              <a:buNone/>
              <a:defRPr sz="1600"/>
            </a:lvl1pPr>
          </a:lstStyle>
          <a:p>
            <a:r>
              <a:rPr lang="en-US" dirty="0"/>
              <a:t>Click icon to add picture</a:t>
            </a:r>
          </a:p>
        </p:txBody>
      </p:sp>
      <p:sp>
        <p:nvSpPr>
          <p:cNvPr id="23" name="Picture Placeholder 8">
            <a:extLst>
              <a:ext uri="{FF2B5EF4-FFF2-40B4-BE49-F238E27FC236}">
                <a16:creationId xmlns:a16="http://schemas.microsoft.com/office/drawing/2014/main" id="{4636CEF4-05E9-F5BB-BD6F-6B081DBDCA9D}"/>
              </a:ext>
            </a:extLst>
          </p:cNvPr>
          <p:cNvSpPr>
            <a:spLocks noGrp="1"/>
          </p:cNvSpPr>
          <p:nvPr>
            <p:ph type="pic" sz="quarter" idx="26"/>
          </p:nvPr>
        </p:nvSpPr>
        <p:spPr>
          <a:xfrm>
            <a:off x="6848856" y="4270248"/>
            <a:ext cx="1143000" cy="1143000"/>
          </a:xfrm>
          <a:prstGeom prst="ellipse">
            <a:avLst/>
          </a:prstGeom>
        </p:spPr>
        <p:txBody>
          <a:bodyPr anchor="ctr">
            <a:noAutofit/>
          </a:bodyPr>
          <a:lstStyle>
            <a:lvl1pPr marL="0" indent="0" algn="ctr">
              <a:buNone/>
              <a:defRPr sz="1600"/>
            </a:lvl1pPr>
          </a:lstStyle>
          <a:p>
            <a:r>
              <a:rPr lang="en-US" dirty="0"/>
              <a:t>Click icon to add picture</a:t>
            </a:r>
          </a:p>
        </p:txBody>
      </p:sp>
      <p:sp>
        <p:nvSpPr>
          <p:cNvPr id="24" name="Picture Placeholder 8">
            <a:extLst>
              <a:ext uri="{FF2B5EF4-FFF2-40B4-BE49-F238E27FC236}">
                <a16:creationId xmlns:a16="http://schemas.microsoft.com/office/drawing/2014/main" id="{67B57C06-A1D0-7C74-6A14-2BFF0B1FC172}"/>
              </a:ext>
            </a:extLst>
          </p:cNvPr>
          <p:cNvSpPr>
            <a:spLocks noGrp="1"/>
          </p:cNvSpPr>
          <p:nvPr>
            <p:ph type="pic" sz="quarter" idx="27"/>
          </p:nvPr>
        </p:nvSpPr>
        <p:spPr>
          <a:xfrm>
            <a:off x="9381744" y="4270248"/>
            <a:ext cx="1143000" cy="1143000"/>
          </a:xfrm>
          <a:prstGeom prst="ellipse">
            <a:avLst/>
          </a:prstGeom>
        </p:spPr>
        <p:txBody>
          <a:bodyPr anchor="ctr">
            <a:noAutofit/>
          </a:bodyPr>
          <a:lstStyle>
            <a:lvl1pPr marL="0" indent="0" algn="ctr">
              <a:buNone/>
              <a:defRPr sz="1600"/>
            </a:lvl1pPr>
          </a:lstStyle>
          <a:p>
            <a:r>
              <a:rPr lang="en-US" dirty="0"/>
              <a:t>Click icon to add picture</a:t>
            </a:r>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129844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129844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697C28E5-6260-6DA9-B4F0-665506F52586}"/>
              </a:ext>
            </a:extLst>
          </p:cNvPr>
          <p:cNvSpPr>
            <a:spLocks noGrp="1"/>
          </p:cNvSpPr>
          <p:nvPr>
            <p:ph type="body" sz="quarter" idx="30"/>
          </p:nvPr>
        </p:nvSpPr>
        <p:spPr>
          <a:xfrm>
            <a:off x="3886200"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A594A25E-7F2D-4188-16B7-C34485FDD2F8}"/>
              </a:ext>
            </a:extLst>
          </p:cNvPr>
          <p:cNvSpPr>
            <a:spLocks noGrp="1"/>
          </p:cNvSpPr>
          <p:nvPr>
            <p:ph type="body" sz="quarter" idx="31"/>
          </p:nvPr>
        </p:nvSpPr>
        <p:spPr>
          <a:xfrm>
            <a:off x="3886200"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9" name="Text Placeholder 13">
            <a:extLst>
              <a:ext uri="{FF2B5EF4-FFF2-40B4-BE49-F238E27FC236}">
                <a16:creationId xmlns:a16="http://schemas.microsoft.com/office/drawing/2014/main" id="{584B38BF-6197-486D-7134-F86E1754AF78}"/>
              </a:ext>
            </a:extLst>
          </p:cNvPr>
          <p:cNvSpPr>
            <a:spLocks noGrp="1"/>
          </p:cNvSpPr>
          <p:nvPr>
            <p:ph type="body" sz="quarter" idx="32"/>
          </p:nvPr>
        </p:nvSpPr>
        <p:spPr>
          <a:xfrm>
            <a:off x="651052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0" name="Text Placeholder 13">
            <a:extLst>
              <a:ext uri="{FF2B5EF4-FFF2-40B4-BE49-F238E27FC236}">
                <a16:creationId xmlns:a16="http://schemas.microsoft.com/office/drawing/2014/main" id="{D788F8D9-8CDB-C458-9AAD-0426AB467D2A}"/>
              </a:ext>
            </a:extLst>
          </p:cNvPr>
          <p:cNvSpPr>
            <a:spLocks noGrp="1"/>
          </p:cNvSpPr>
          <p:nvPr>
            <p:ph type="body" sz="quarter" idx="33"/>
          </p:nvPr>
        </p:nvSpPr>
        <p:spPr>
          <a:xfrm>
            <a:off x="651052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31" name="Text Placeholder 13">
            <a:extLst>
              <a:ext uri="{FF2B5EF4-FFF2-40B4-BE49-F238E27FC236}">
                <a16:creationId xmlns:a16="http://schemas.microsoft.com/office/drawing/2014/main" id="{78447882-2C86-B3A7-9450-29A0778E1B08}"/>
              </a:ext>
            </a:extLst>
          </p:cNvPr>
          <p:cNvSpPr>
            <a:spLocks noGrp="1"/>
          </p:cNvSpPr>
          <p:nvPr>
            <p:ph type="body" sz="quarter" idx="34"/>
          </p:nvPr>
        </p:nvSpPr>
        <p:spPr>
          <a:xfrm>
            <a:off x="9034272"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2" name="Text Placeholder 13">
            <a:extLst>
              <a:ext uri="{FF2B5EF4-FFF2-40B4-BE49-F238E27FC236}">
                <a16:creationId xmlns:a16="http://schemas.microsoft.com/office/drawing/2014/main" id="{E321AAE1-532A-23F0-9108-055D0D7BDFBA}"/>
              </a:ext>
            </a:extLst>
          </p:cNvPr>
          <p:cNvSpPr>
            <a:spLocks noGrp="1"/>
          </p:cNvSpPr>
          <p:nvPr>
            <p:ph type="body" sz="quarter" idx="35"/>
          </p:nvPr>
        </p:nvSpPr>
        <p:spPr>
          <a:xfrm>
            <a:off x="9034272"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11BC4478-FBEA-422F-73BA-0A422F15D7EA}"/>
              </a:ext>
            </a:extLst>
          </p:cNvPr>
          <p:cNvCxnSpPr>
            <a:cxnSpLocks/>
          </p:cNvCxnSpPr>
          <p:nvPr userDrawn="1"/>
        </p:nvCxnSpPr>
        <p:spPr>
          <a:xfrm>
            <a:off x="4684061"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2096160"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C9F7A3-B120-C59A-E379-173F84B7D153}"/>
              </a:ext>
            </a:extLst>
          </p:cNvPr>
          <p:cNvCxnSpPr>
            <a:cxnSpLocks/>
          </p:cNvCxnSpPr>
          <p:nvPr userDrawn="1"/>
        </p:nvCxnSpPr>
        <p:spPr>
          <a:xfrm>
            <a:off x="983798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73A4E7-9D16-A6C0-E297-A36B10A2FABB}"/>
              </a:ext>
            </a:extLst>
          </p:cNvPr>
          <p:cNvCxnSpPr>
            <a:cxnSpLocks/>
          </p:cNvCxnSpPr>
          <p:nvPr userDrawn="1"/>
        </p:nvCxnSpPr>
        <p:spPr>
          <a:xfrm>
            <a:off x="730623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77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5031"/>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1295400" y="609600"/>
            <a:ext cx="9821955" cy="125611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295400" y="1855945"/>
            <a:ext cx="982195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20">
            <a:extLst>
              <a:ext uri="{FF2B5EF4-FFF2-40B4-BE49-F238E27FC236}">
                <a16:creationId xmlns:a16="http://schemas.microsoft.com/office/drawing/2014/main" id="{78A08F60-CEF1-832D-D403-282EA76CBEF2}"/>
              </a:ext>
            </a:extLst>
          </p:cNvPr>
          <p:cNvSpPr>
            <a:spLocks noGrp="1"/>
          </p:cNvSpPr>
          <p:nvPr>
            <p:ph type="sldNum" sz="quarter" idx="4"/>
          </p:nvPr>
        </p:nvSpPr>
        <p:spPr>
          <a:xfrm>
            <a:off x="420624" y="6019801"/>
            <a:ext cx="457200" cy="184150"/>
          </a:xfrm>
          <a:prstGeom prst="rect">
            <a:avLst/>
          </a:prstGeom>
        </p:spPr>
        <p:txBody>
          <a:bodyPr vert="horz" lIns="0" tIns="0" rIns="0" bIns="0" rtlCol="0" anchor="ctr"/>
          <a:lstStyle>
            <a:lvl1pPr algn="ctr">
              <a:defRPr sz="1200" cap="all" spc="200" baseline="0">
                <a:solidFill>
                  <a:schemeClr val="accent1"/>
                </a:solidFill>
                <a:latin typeface="Posterama" panose="020B0504020200020000" pitchFamily="34" charset="0"/>
              </a:defRPr>
            </a:lvl1pPr>
          </a:lstStyle>
          <a:p>
            <a:fld id="{75DF2D63-3FF5-D547-96B9-BE9CCD1ABA58}" type="slidenum">
              <a:rPr lang="en-US" smtClean="0"/>
              <a:pPr/>
              <a:t>‹#›</a:t>
            </a:fld>
            <a:endParaRPr lang="en-US" dirty="0"/>
          </a:p>
        </p:txBody>
      </p:sp>
      <p:sp>
        <p:nvSpPr>
          <p:cNvPr id="25" name="Footer Placeholder 24">
            <a:extLst>
              <a:ext uri="{FF2B5EF4-FFF2-40B4-BE49-F238E27FC236}">
                <a16:creationId xmlns:a16="http://schemas.microsoft.com/office/drawing/2014/main" id="{010F9766-B67A-A34E-2927-9A2D6360F77A}"/>
              </a:ext>
            </a:extLst>
          </p:cNvPr>
          <p:cNvSpPr>
            <a:spLocks noGrp="1"/>
          </p:cNvSpPr>
          <p:nvPr>
            <p:ph type="ftr" sz="quarter" idx="3"/>
          </p:nvPr>
        </p:nvSpPr>
        <p:spPr>
          <a:xfrm rot="16200000">
            <a:off x="-242952" y="1451496"/>
            <a:ext cx="1784352" cy="189457"/>
          </a:xfrm>
          <a:prstGeom prst="rect">
            <a:avLst/>
          </a:prstGeom>
        </p:spPr>
        <p:txBody>
          <a:bodyPr vert="horz" lIns="0" tIns="0" rIns="0" bIns="0" rtlCol="0" anchor="ctr"/>
          <a:lstStyle>
            <a:lvl1pPr algn="l">
              <a:defRPr sz="1200" cap="all" spc="100" baseline="0">
                <a:solidFill>
                  <a:schemeClr val="accent1"/>
                </a:solidFill>
                <a:latin typeface="Posterama" panose="020B0504020200020000" pitchFamily="34" charset="0"/>
              </a:defRPr>
            </a:lvl1pPr>
          </a:lstStyle>
          <a:p>
            <a:r>
              <a:rPr lang="en-US" dirty="0"/>
              <a:t>presentation title</a:t>
            </a:r>
          </a:p>
        </p:txBody>
      </p:sp>
      <p:cxnSp>
        <p:nvCxnSpPr>
          <p:cNvPr id="4" name="Straight Connector 3">
            <a:extLst>
              <a:ext uri="{FF2B5EF4-FFF2-40B4-BE49-F238E27FC236}">
                <a16:creationId xmlns:a16="http://schemas.microsoft.com/office/drawing/2014/main" id="{C0A131BE-DFE5-28BE-2AF8-50ADF9AFDB94}"/>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53" r:id="rId12"/>
    <p:sldLayoutId id="2147483671" r:id="rId13"/>
    <p:sldLayoutId id="2147483672" r:id="rId14"/>
    <p:sldLayoutId id="2147483673"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3.jpeg"/><Relationship Id="rId12" Type="http://schemas.openxmlformats.org/officeDocument/2006/relationships/image" Target="../media/image11.jpe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8.jp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1.bin"/><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low angle view of a city&#10;&#10;Description automatically generated">
            <a:extLst>
              <a:ext uri="{FF2B5EF4-FFF2-40B4-BE49-F238E27FC236}">
                <a16:creationId xmlns:a16="http://schemas.microsoft.com/office/drawing/2014/main" id="{83104985-0046-6340-BEEC-4CCFCE12F8AB}"/>
              </a:ext>
            </a:extLst>
          </p:cNvPr>
          <p:cNvPicPr>
            <a:picLocks noChangeAspect="1"/>
          </p:cNvPicPr>
          <p:nvPr/>
        </p:nvPicPr>
        <p:blipFill rotWithShape="1">
          <a:blip r:embed="rId3">
            <a:alphaModFix/>
          </a:blip>
          <a:srcRect b="18600"/>
          <a:stretch/>
        </p:blipFill>
        <p:spPr>
          <a:xfrm>
            <a:off x="0" y="0"/>
            <a:ext cx="12536711" cy="6886086"/>
          </a:xfrm>
          <a:prstGeom prst="rect">
            <a:avLst/>
          </a:prstGeom>
        </p:spPr>
      </p:pic>
      <p:sp>
        <p:nvSpPr>
          <p:cNvPr id="4" name="Title 3" descr="Title -Richardson Bay Regional Agency">
            <a:extLst>
              <a:ext uri="{FF2B5EF4-FFF2-40B4-BE49-F238E27FC236}">
                <a16:creationId xmlns:a16="http://schemas.microsoft.com/office/drawing/2014/main" id="{305E10E9-9AB7-0642-D4C4-DDFDAB7B5B2C}"/>
              </a:ext>
            </a:extLst>
          </p:cNvPr>
          <p:cNvSpPr>
            <a:spLocks noGrp="1"/>
          </p:cNvSpPr>
          <p:nvPr>
            <p:ph type="title"/>
          </p:nvPr>
        </p:nvSpPr>
        <p:spPr>
          <a:xfrm>
            <a:off x="838200" y="1221757"/>
            <a:ext cx="10515600" cy="640080"/>
          </a:xfrm>
        </p:spPr>
        <p:txBody>
          <a:bodyPr/>
          <a:lstStyle/>
          <a:p>
            <a:r>
              <a:rPr lang="en-US" sz="5500" dirty="0">
                <a:solidFill>
                  <a:srgbClr val="2C5B88"/>
                </a:solidFill>
                <a:latin typeface="Aharoni" panose="02010803020104030203" pitchFamily="2" charset="-79"/>
                <a:cs typeface="Aharoni" panose="02010803020104030203" pitchFamily="2" charset="-79"/>
              </a:rPr>
              <a:t>RICHARDSON BAY </a:t>
            </a:r>
            <a:br>
              <a:rPr lang="en-US" sz="5500" dirty="0">
                <a:solidFill>
                  <a:srgbClr val="2C5B88"/>
                </a:solidFill>
                <a:latin typeface="Aharoni" panose="02010803020104030203" pitchFamily="2" charset="-79"/>
                <a:cs typeface="Aharoni" panose="02010803020104030203" pitchFamily="2" charset="-79"/>
              </a:rPr>
            </a:br>
            <a:r>
              <a:rPr lang="en-US" sz="5500" dirty="0">
                <a:solidFill>
                  <a:srgbClr val="2C5B88"/>
                </a:solidFill>
                <a:latin typeface="Aharoni" panose="02010803020104030203" pitchFamily="2" charset="-79"/>
                <a:cs typeface="Aharoni" panose="02010803020104030203" pitchFamily="2" charset="-79"/>
              </a:rPr>
              <a:t>Regional agency</a:t>
            </a:r>
            <a:br>
              <a:rPr lang="en-US" sz="5500" dirty="0">
                <a:solidFill>
                  <a:srgbClr val="2C5B88"/>
                </a:solidFill>
                <a:latin typeface="Aharoni" panose="02010803020104030203" pitchFamily="2" charset="-79"/>
                <a:cs typeface="Aharoni" panose="02010803020104030203" pitchFamily="2" charset="-79"/>
              </a:rPr>
            </a:br>
            <a:endParaRPr lang="en-US" sz="5500" dirty="0">
              <a:solidFill>
                <a:srgbClr val="2C5B88"/>
              </a:solidFill>
              <a:latin typeface="Aharoni" panose="02010803020104030203" pitchFamily="2" charset="-79"/>
              <a:cs typeface="Aharoni" panose="02010803020104030203" pitchFamily="2" charset="-79"/>
            </a:endParaRPr>
          </a:p>
        </p:txBody>
      </p:sp>
      <p:pic>
        <p:nvPicPr>
          <p:cNvPr id="16" name="Picture 15" descr="RBRA Logo-A blue and white compass on a black background">
            <a:extLst>
              <a:ext uri="{FF2B5EF4-FFF2-40B4-BE49-F238E27FC236}">
                <a16:creationId xmlns:a16="http://schemas.microsoft.com/office/drawing/2014/main" id="{E9334438-ADE2-AC42-9D00-B9967A3F0F1C}"/>
              </a:ext>
            </a:extLst>
          </p:cNvPr>
          <p:cNvPicPr>
            <a:picLocks noChangeAspect="1"/>
          </p:cNvPicPr>
          <p:nvPr/>
        </p:nvPicPr>
        <p:blipFill>
          <a:blip r:embed="rId4"/>
          <a:stretch>
            <a:fillRect/>
          </a:stretch>
        </p:blipFill>
        <p:spPr>
          <a:xfrm>
            <a:off x="10292005" y="4807303"/>
            <a:ext cx="1728797" cy="1685576"/>
          </a:xfrm>
          <a:prstGeom prst="rect">
            <a:avLst/>
          </a:prstGeom>
        </p:spPr>
      </p:pic>
      <p:sp>
        <p:nvSpPr>
          <p:cNvPr id="19" name="TextBox 18">
            <a:extLst>
              <a:ext uri="{FF2B5EF4-FFF2-40B4-BE49-F238E27FC236}">
                <a16:creationId xmlns:a16="http://schemas.microsoft.com/office/drawing/2014/main" id="{7AFE781F-94F2-4F40-A6F5-D1A79602AE16}"/>
              </a:ext>
            </a:extLst>
          </p:cNvPr>
          <p:cNvSpPr txBox="1"/>
          <p:nvPr/>
        </p:nvSpPr>
        <p:spPr>
          <a:xfrm>
            <a:off x="10092906" y="6395847"/>
            <a:ext cx="2162811" cy="369332"/>
          </a:xfrm>
          <a:prstGeom prst="rect">
            <a:avLst/>
          </a:prstGeom>
          <a:noFill/>
        </p:spPr>
        <p:txBody>
          <a:bodyPr wrap="square" rtlCol="0">
            <a:spAutoFit/>
          </a:bodyPr>
          <a:lstStyle/>
          <a:p>
            <a:pPr algn="ctr"/>
            <a:r>
              <a:rPr lang="en-US" b="1" dirty="0">
                <a:solidFill>
                  <a:schemeClr val="bg1"/>
                </a:solidFill>
                <a:latin typeface="Aharoni" panose="02010803020104030203" pitchFamily="2" charset="-79"/>
                <a:cs typeface="Aharoni" panose="02010803020104030203" pitchFamily="2" charset="-79"/>
              </a:rPr>
              <a:t>rbra.ca.gov</a:t>
            </a:r>
          </a:p>
        </p:txBody>
      </p:sp>
      <p:sp>
        <p:nvSpPr>
          <p:cNvPr id="2" name="Freeform 7" descr="BCDC Logo">
            <a:extLst>
              <a:ext uri="{FF2B5EF4-FFF2-40B4-BE49-F238E27FC236}">
                <a16:creationId xmlns:a16="http://schemas.microsoft.com/office/drawing/2014/main" id="{4532C5C3-37B9-10CD-D429-2F3C8FC5B35F}"/>
              </a:ext>
              <a:ext uri="{C183D7F6-B498-43B3-948B-1728B52AA6E4}">
                <adec:decorative xmlns:adec="http://schemas.microsoft.com/office/drawing/2017/decorative" val="0"/>
              </a:ext>
            </a:extLst>
          </p:cNvPr>
          <p:cNvSpPr/>
          <p:nvPr/>
        </p:nvSpPr>
        <p:spPr>
          <a:xfrm>
            <a:off x="171198" y="5088482"/>
            <a:ext cx="1728797" cy="1685576"/>
          </a:xfrm>
          <a:custGeom>
            <a:avLst/>
            <a:gdLst/>
            <a:ahLst/>
            <a:cxnLst/>
            <a:rect l="l" t="t" r="r" b="b"/>
            <a:pathLst>
              <a:path w="2334906" h="2398876">
                <a:moveTo>
                  <a:pt x="0" y="0"/>
                </a:moveTo>
                <a:lnTo>
                  <a:pt x="2334906" y="0"/>
                </a:lnTo>
                <a:lnTo>
                  <a:pt x="2334906" y="2398876"/>
                </a:lnTo>
                <a:lnTo>
                  <a:pt x="0" y="2398876"/>
                </a:lnTo>
                <a:lnTo>
                  <a:pt x="0" y="0"/>
                </a:lnTo>
                <a:close/>
              </a:path>
            </a:pathLst>
          </a:custGeom>
          <a:blipFill>
            <a:blip r:embed="rId5"/>
            <a:stretch>
              <a:fillRect r="-516446" b="-1"/>
            </a:stretch>
          </a:blipFill>
        </p:spPr>
        <p:txBody>
          <a:bodyPr/>
          <a:lstStyle/>
          <a:p>
            <a:endParaRPr lang="en-US" dirty="0"/>
          </a:p>
        </p:txBody>
      </p:sp>
      <p:sp>
        <p:nvSpPr>
          <p:cNvPr id="8" name="TextBox 7" descr="BCDC">
            <a:extLst>
              <a:ext uri="{FF2B5EF4-FFF2-40B4-BE49-F238E27FC236}">
                <a16:creationId xmlns:a16="http://schemas.microsoft.com/office/drawing/2014/main" id="{828278FB-E142-01A1-E886-215B40AF8D6B}"/>
              </a:ext>
            </a:extLst>
          </p:cNvPr>
          <p:cNvSpPr txBox="1"/>
          <p:nvPr/>
        </p:nvSpPr>
        <p:spPr>
          <a:xfrm>
            <a:off x="2354586" y="4654678"/>
            <a:ext cx="7484203" cy="445264"/>
          </a:xfrm>
          <a:prstGeom prst="rect">
            <a:avLst/>
          </a:prstGeom>
          <a:noFill/>
        </p:spPr>
        <p:txBody>
          <a:bodyPr wrap="square" rtlCol="0">
            <a:spAutoFit/>
          </a:bodyPr>
          <a:lstStyle/>
          <a:p>
            <a:r>
              <a:rPr lang="en-US" sz="2200" dirty="0">
                <a:solidFill>
                  <a:srgbClr val="2C5B88"/>
                </a:solidFill>
                <a:latin typeface="Aharoni" panose="02010803020104030203" pitchFamily="2" charset="-79"/>
                <a:cs typeface="Aharoni" panose="02010803020104030203" pitchFamily="2" charset="-79"/>
              </a:rPr>
              <a:t>BAY CONSERVATION &amp; DEVELOPMENT COMMISSION</a:t>
            </a:r>
          </a:p>
        </p:txBody>
      </p:sp>
      <p:sp>
        <p:nvSpPr>
          <p:cNvPr id="5" name="TextBox 4" descr="Enforcement Committee Meeting&#10;December 14, 2023">
            <a:extLst>
              <a:ext uri="{FF2B5EF4-FFF2-40B4-BE49-F238E27FC236}">
                <a16:creationId xmlns:a16="http://schemas.microsoft.com/office/drawing/2014/main" id="{2E04F4CC-8DEA-507C-DCE5-5C0407058DF4}"/>
              </a:ext>
            </a:extLst>
          </p:cNvPr>
          <p:cNvSpPr txBox="1"/>
          <p:nvPr/>
        </p:nvSpPr>
        <p:spPr>
          <a:xfrm>
            <a:off x="2829464" y="5161829"/>
            <a:ext cx="6219645" cy="769441"/>
          </a:xfrm>
          <a:prstGeom prst="rect">
            <a:avLst/>
          </a:prstGeom>
          <a:noFill/>
        </p:spPr>
        <p:txBody>
          <a:bodyPr wrap="square" rtlCol="0">
            <a:spAutoFit/>
          </a:bodyPr>
          <a:lstStyle/>
          <a:p>
            <a:pPr algn="ctr"/>
            <a:r>
              <a:rPr lang="en-US" sz="2200" dirty="0">
                <a:solidFill>
                  <a:schemeClr val="bg1"/>
                </a:solidFill>
                <a:latin typeface="Aharoni" panose="02010803020104030203" pitchFamily="2" charset="-79"/>
                <a:cs typeface="Aharoni" panose="02010803020104030203" pitchFamily="2" charset="-79"/>
              </a:rPr>
              <a:t>ENFORCEMENT COMMITTEE </a:t>
            </a:r>
          </a:p>
          <a:p>
            <a:pPr algn="ctr"/>
            <a:r>
              <a:rPr lang="en-US" sz="2200" dirty="0">
                <a:solidFill>
                  <a:schemeClr val="bg1"/>
                </a:solidFill>
                <a:latin typeface="Aharoni" panose="02010803020104030203" pitchFamily="2" charset="-79"/>
                <a:cs typeface="Aharoni" panose="02010803020104030203" pitchFamily="2" charset="-79"/>
              </a:rPr>
              <a:t>DECEMBER 14, 2023</a:t>
            </a:r>
          </a:p>
        </p:txBody>
      </p:sp>
    </p:spTree>
    <p:extLst>
      <p:ext uri="{BB962C8B-B14F-4D97-AF65-F5344CB8AC3E}">
        <p14:creationId xmlns:p14="http://schemas.microsoft.com/office/powerpoint/2010/main" val="2364679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F16BFA-45F4-A669-4F06-D393668D0DBC}"/>
              </a:ext>
            </a:extLst>
          </p:cNvPr>
          <p:cNvSpPr/>
          <p:nvPr/>
        </p:nvSpPr>
        <p:spPr>
          <a:xfrm>
            <a:off x="5758476" y="0"/>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Title: RBRA Update- Eelgrass">
            <a:extLst>
              <a:ext uri="{FF2B5EF4-FFF2-40B4-BE49-F238E27FC236}">
                <a16:creationId xmlns:a16="http://schemas.microsoft.com/office/drawing/2014/main" id="{FE92A9E4-3B33-8623-FB27-6D7248C372EA}"/>
              </a:ext>
            </a:extLst>
          </p:cNvPr>
          <p:cNvSpPr>
            <a:spLocks noGrp="1"/>
          </p:cNvSpPr>
          <p:nvPr>
            <p:ph type="title"/>
          </p:nvPr>
        </p:nvSpPr>
        <p:spPr>
          <a:xfrm>
            <a:off x="807720" y="423351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sp>
        <p:nvSpPr>
          <p:cNvPr id="4" name="Content Placeholder 3" descr="8 bullet points describing EPA Restoration Grant">
            <a:extLst>
              <a:ext uri="{FF2B5EF4-FFF2-40B4-BE49-F238E27FC236}">
                <a16:creationId xmlns:a16="http://schemas.microsoft.com/office/drawing/2014/main" id="{AAD9F940-BA56-74F7-87F0-7199A77BB8B8}"/>
              </a:ext>
            </a:extLst>
          </p:cNvPr>
          <p:cNvSpPr>
            <a:spLocks noGrp="1"/>
          </p:cNvSpPr>
          <p:nvPr>
            <p:ph sz="half" idx="2"/>
          </p:nvPr>
        </p:nvSpPr>
        <p:spPr>
          <a:xfrm>
            <a:off x="6096000" y="1912542"/>
            <a:ext cx="5372724" cy="5084229"/>
          </a:xfrm>
        </p:spPr>
        <p:txBody>
          <a:bodyPr vert="horz" lIns="0" tIns="0" rIns="0" bIns="0" rtlCol="0" anchor="t">
            <a:noAutofit/>
          </a:bodyPr>
          <a:lstStyle/>
          <a:p>
            <a:pPr marL="285750" indent="-285750">
              <a:buFont typeface="Wingdings" panose="020B0604020202020204" pitchFamily="34" charset="0"/>
              <a:buChar char="Ø"/>
            </a:pPr>
            <a:r>
              <a:rPr lang="en-US" dirty="0">
                <a:solidFill>
                  <a:schemeClr val="bg1"/>
                </a:solidFill>
                <a:latin typeface="Arial"/>
                <a:cs typeface="Arial"/>
              </a:rPr>
              <a:t>Reminder: $2.8 million from US EPA’s SF Bay Water Quality Improvement Fund awarded to RBRA 5/5/23. Funds:</a:t>
            </a:r>
          </a:p>
          <a:p>
            <a:pPr marL="742950" lvl="2" indent="-285750">
              <a:buFont typeface="Wingdings" panose="020B0604020202020204" pitchFamily="34" charset="0"/>
              <a:buChar char="Ø"/>
            </a:pPr>
            <a:r>
              <a:rPr lang="en-US" dirty="0">
                <a:solidFill>
                  <a:schemeClr val="bg1"/>
                </a:solidFill>
                <a:latin typeface="Arial"/>
                <a:cs typeface="Arial"/>
              </a:rPr>
              <a:t>Restoration and Adaptive Management Plan (RAMP) – due to BCDC by 12/15/23</a:t>
            </a:r>
          </a:p>
          <a:p>
            <a:pPr marL="742950" lvl="2" indent="-285750">
              <a:buFont typeface="Wingdings" panose="020B0604020202020204" pitchFamily="34" charset="0"/>
              <a:buChar char="Ø"/>
            </a:pPr>
            <a:r>
              <a:rPr lang="en-US" dirty="0">
                <a:solidFill>
                  <a:schemeClr val="bg1"/>
                </a:solidFill>
                <a:latin typeface="Arial"/>
                <a:cs typeface="Arial"/>
              </a:rPr>
              <a:t>15 acres of eelgrass restoration by 2027</a:t>
            </a:r>
          </a:p>
          <a:p>
            <a:pPr marL="742950" lvl="2" indent="-285750">
              <a:buFont typeface="Wingdings" panose="020B0604020202020204" pitchFamily="34" charset="0"/>
              <a:buChar char="Ø"/>
            </a:pPr>
            <a:r>
              <a:rPr lang="en-US" dirty="0">
                <a:solidFill>
                  <a:schemeClr val="bg1"/>
                </a:solidFill>
                <a:latin typeface="Arial"/>
                <a:cs typeface="Arial"/>
              </a:rPr>
              <a:t>Ongoing adaptive management</a:t>
            </a:r>
          </a:p>
          <a:p>
            <a:pPr marL="742950" lvl="2" indent="-285750">
              <a:buFont typeface="Wingdings" panose="020B0604020202020204" pitchFamily="34" charset="0"/>
              <a:buChar char="Ø"/>
            </a:pPr>
            <a:r>
              <a:rPr lang="en-US" dirty="0">
                <a:solidFill>
                  <a:schemeClr val="bg1"/>
                </a:solidFill>
                <a:latin typeface="Arial"/>
                <a:cs typeface="Arial"/>
              </a:rPr>
              <a:t>Significant partner engagement/stakeholder outreach</a:t>
            </a:r>
          </a:p>
          <a:p>
            <a:pPr marL="285750" indent="-285750">
              <a:buFont typeface="Wingdings" panose="020B0604020202020204" pitchFamily="34" charset="0"/>
              <a:buChar char="Ø"/>
            </a:pPr>
            <a:r>
              <a:rPr lang="en-US" dirty="0">
                <a:solidFill>
                  <a:schemeClr val="bg1"/>
                </a:solidFill>
                <a:latin typeface="Arial"/>
                <a:cs typeface="Arial"/>
              </a:rPr>
              <a:t>Award for consultant services executed 9/14/23 with Coastal Policy Solutions and Merkel &amp; Associates</a:t>
            </a:r>
          </a:p>
          <a:p>
            <a:pPr marL="742950" lvl="2" indent="-285750">
              <a:buFont typeface="Wingdings" panose="020B0604020202020204" pitchFamily="34" charset="0"/>
              <a:buChar char="Ø"/>
            </a:pPr>
            <a:r>
              <a:rPr lang="en-US" dirty="0">
                <a:solidFill>
                  <a:schemeClr val="bg1"/>
                </a:solidFill>
                <a:latin typeface="Arial"/>
                <a:cs typeface="Arial"/>
              </a:rPr>
              <a:t>Services include project management, stakeholder engagement, policy support, and eelgrass restoration</a:t>
            </a:r>
          </a:p>
          <a:p>
            <a:pPr marL="285750" indent="-285750">
              <a:buFont typeface="Wingdings" panose="020B0604020202020204" pitchFamily="34" charset="0"/>
              <a:buChar char="Ø"/>
            </a:pPr>
            <a:r>
              <a:rPr lang="en-US" dirty="0">
                <a:solidFill>
                  <a:schemeClr val="bg1"/>
                </a:solidFill>
                <a:latin typeface="Arial"/>
                <a:cs typeface="Arial"/>
              </a:rPr>
              <a:t>In process: subawards to project partners SFSU Estuary &amp; Ocean Science Center and Audubon California</a:t>
            </a:r>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10</a:t>
            </a:fld>
            <a:endParaRPr lang="en-US" dirty="0"/>
          </a:p>
        </p:txBody>
      </p:sp>
      <p:pic>
        <p:nvPicPr>
          <p:cNvPr id="16" name="Picture Placeholder 15" descr="Two men in water, with Eelgrass&#10;">
            <a:extLst>
              <a:ext uri="{FF2B5EF4-FFF2-40B4-BE49-F238E27FC236}">
                <a16:creationId xmlns:a16="http://schemas.microsoft.com/office/drawing/2014/main" id="{CD22CA10-AEE3-564D-8702-A35E147D5F3F}"/>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l="12500" r="12500"/>
          <a:stretch>
            <a:fillRect/>
          </a:stretch>
        </p:blipFill>
        <p:spPr>
          <a:xfrm>
            <a:off x="1493521" y="660654"/>
            <a:ext cx="3200400" cy="3200400"/>
          </a:xfrm>
        </p:spPr>
      </p:pic>
      <p:pic>
        <p:nvPicPr>
          <p:cNvPr id="8" name="Picture 4">
            <a:extLst>
              <a:ext uri="{FF2B5EF4-FFF2-40B4-BE49-F238E27FC236}">
                <a16:creationId xmlns:a16="http://schemas.microsoft.com/office/drawing/2014/main" id="{2A1DB8DD-6EAE-671A-634A-83247C5B91D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88BAB6-4E08-B3EF-88D4-4E1FB9311C81}"/>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3" name="TextBox 12" descr="Right side of page 10. &#10;Title: EPA Restoration Grant&#10;&#10;">
            <a:extLst>
              <a:ext uri="{FF2B5EF4-FFF2-40B4-BE49-F238E27FC236}">
                <a16:creationId xmlns:a16="http://schemas.microsoft.com/office/drawing/2014/main" id="{1A12717E-33C2-3E37-F0E5-8485F9BCD138}"/>
              </a:ext>
            </a:extLst>
          </p:cNvPr>
          <p:cNvSpPr txBox="1"/>
          <p:nvPr/>
        </p:nvSpPr>
        <p:spPr>
          <a:xfrm>
            <a:off x="6047282" y="1512432"/>
            <a:ext cx="54214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haroni"/>
                <a:cs typeface="Aharoni"/>
              </a:rPr>
              <a:t>EPA Restoration Grant</a:t>
            </a:r>
          </a:p>
        </p:txBody>
      </p:sp>
      <p:sp>
        <p:nvSpPr>
          <p:cNvPr id="22" name="TextBox 21">
            <a:extLst>
              <a:ext uri="{FF2B5EF4-FFF2-40B4-BE49-F238E27FC236}">
                <a16:creationId xmlns:a16="http://schemas.microsoft.com/office/drawing/2014/main" id="{9899510B-E2F7-FA4B-38C5-8277A9E78646}"/>
              </a:ext>
            </a:extLst>
          </p:cNvPr>
          <p:cNvSpPr txBox="1"/>
          <p:nvPr/>
        </p:nvSpPr>
        <p:spPr>
          <a:xfrm>
            <a:off x="11111413" y="6611769"/>
            <a:ext cx="1077539" cy="246221"/>
          </a:xfrm>
          <a:prstGeom prst="rect">
            <a:avLst/>
          </a:prstGeom>
          <a:noFill/>
        </p:spPr>
        <p:txBody>
          <a:bodyPr wrap="none" rtlCol="0">
            <a:spAutoFit/>
          </a:bodyPr>
          <a:lstStyle/>
          <a:p>
            <a:pPr lvl="0" algn="r">
              <a:defRPr/>
            </a:pPr>
            <a:r>
              <a:rPr lang="en-US" sz="1000" dirty="0">
                <a:solidFill>
                  <a:schemeClr val="bg1">
                    <a:lumMod val="95000"/>
                  </a:schemeClr>
                </a:solidFill>
              </a:rPr>
              <a:t>Photo: Kathy Boyer</a:t>
            </a:r>
            <a:endPar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58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F16BFA-45F4-A669-4F06-D393668D0DBC}"/>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Title: RBRA Update- Eelgrass (continued)">
            <a:extLst>
              <a:ext uri="{FF2B5EF4-FFF2-40B4-BE49-F238E27FC236}">
                <a16:creationId xmlns:a16="http://schemas.microsoft.com/office/drawing/2014/main" id="{FE92A9E4-3B33-8623-FB27-6D7248C372EA}"/>
              </a:ext>
            </a:extLst>
          </p:cNvPr>
          <p:cNvSpPr>
            <a:spLocks noGrp="1"/>
          </p:cNvSpPr>
          <p:nvPr>
            <p:ph type="title"/>
          </p:nvPr>
        </p:nvSpPr>
        <p:spPr>
          <a:xfrm>
            <a:off x="807720" y="423351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sp>
        <p:nvSpPr>
          <p:cNvPr id="4" name="Content Placeholder 3" descr="eight bullet points under title describing the plan.">
            <a:extLst>
              <a:ext uri="{FF2B5EF4-FFF2-40B4-BE49-F238E27FC236}">
                <a16:creationId xmlns:a16="http://schemas.microsoft.com/office/drawing/2014/main" id="{AAD9F940-BA56-74F7-87F0-7199A77BB8B8}"/>
              </a:ext>
            </a:extLst>
          </p:cNvPr>
          <p:cNvSpPr>
            <a:spLocks noGrp="1"/>
          </p:cNvSpPr>
          <p:nvPr>
            <p:ph sz="half" idx="2"/>
          </p:nvPr>
        </p:nvSpPr>
        <p:spPr>
          <a:xfrm>
            <a:off x="6096000" y="2260854"/>
            <a:ext cx="5372724" cy="4430180"/>
          </a:xfrm>
        </p:spPr>
        <p:txBody>
          <a:bodyPr vert="horz" lIns="0" tIns="0" rIns="0" bIns="0" rtlCol="0" anchor="t">
            <a:noAutofit/>
          </a:bodyPr>
          <a:lstStyle/>
          <a:p>
            <a:pPr marL="514350" lvl="1" indent="-285750">
              <a:buFont typeface="Wingdings" panose="020B0604020202020204" pitchFamily="34" charset="0"/>
              <a:buChar char="Ø"/>
            </a:pPr>
            <a:r>
              <a:rPr lang="en-US" dirty="0">
                <a:solidFill>
                  <a:schemeClr val="bg1"/>
                </a:solidFill>
                <a:latin typeface="Arial"/>
                <a:cs typeface="Arial"/>
              </a:rPr>
              <a:t>On track for submittal to BCDC on 12/15/23</a:t>
            </a:r>
          </a:p>
          <a:p>
            <a:pPr marL="514350" lvl="1" indent="-285750">
              <a:buFont typeface="Wingdings" panose="020B0604020202020204" pitchFamily="34" charset="0"/>
              <a:buChar char="Ø"/>
            </a:pPr>
            <a:r>
              <a:rPr lang="en-US" dirty="0">
                <a:solidFill>
                  <a:schemeClr val="bg1"/>
                </a:solidFill>
                <a:latin typeface="Arial"/>
                <a:cs typeface="Arial"/>
              </a:rPr>
              <a:t>Technical document:</a:t>
            </a:r>
          </a:p>
          <a:p>
            <a:pPr marL="742950" lvl="2" indent="-285750">
              <a:buFont typeface="Wingdings" panose="020B0604020202020204" pitchFamily="34" charset="0"/>
              <a:buChar char="Ø"/>
            </a:pPr>
            <a:r>
              <a:rPr lang="en-US" dirty="0">
                <a:solidFill>
                  <a:schemeClr val="bg1"/>
                </a:solidFill>
                <a:latin typeface="Arial"/>
                <a:cs typeface="Arial"/>
              </a:rPr>
              <a:t>Describes 10-year adaptive management plan for restoration of 75 acres of eelgrass in RB</a:t>
            </a:r>
          </a:p>
          <a:p>
            <a:pPr marL="742950" lvl="2" indent="-285750">
              <a:buFont typeface="Wingdings" panose="020B0604020202020204" pitchFamily="34" charset="0"/>
              <a:buChar char="Ø"/>
            </a:pPr>
            <a:r>
              <a:rPr lang="en-US" dirty="0">
                <a:solidFill>
                  <a:schemeClr val="bg1"/>
                </a:solidFill>
                <a:latin typeface="Arial"/>
                <a:cs typeface="Arial"/>
              </a:rPr>
              <a:t>Consistent with SF Bay Plan, RBRA Special Area Plan, California Eelgrass Mitigation Policy (CEMP)</a:t>
            </a:r>
          </a:p>
          <a:p>
            <a:pPr marL="742950" lvl="2" indent="-285750">
              <a:buFont typeface="Wingdings" panose="020B0604020202020204" pitchFamily="34" charset="0"/>
              <a:buChar char="Ø"/>
            </a:pPr>
            <a:r>
              <a:rPr lang="en-US" dirty="0">
                <a:solidFill>
                  <a:schemeClr val="bg1"/>
                </a:solidFill>
                <a:latin typeface="Arial"/>
                <a:cs typeface="Arial"/>
              </a:rPr>
              <a:t>Considers beneficial reuse of dredge sediment</a:t>
            </a:r>
          </a:p>
          <a:p>
            <a:pPr marL="742950" lvl="2" indent="-285750">
              <a:buFont typeface="Wingdings" panose="020B0604020202020204" pitchFamily="34" charset="0"/>
              <a:buChar char="Ø"/>
            </a:pPr>
            <a:r>
              <a:rPr lang="en-US" dirty="0">
                <a:solidFill>
                  <a:schemeClr val="bg1"/>
                </a:solidFill>
                <a:latin typeface="Arial"/>
                <a:cs typeface="Arial"/>
              </a:rPr>
              <a:t>Accounts for passive and active restoration of anchor scars</a:t>
            </a:r>
          </a:p>
          <a:p>
            <a:pPr marL="742950" lvl="2" indent="-285750">
              <a:buFont typeface="Wingdings" panose="020B0604020202020204" pitchFamily="34" charset="0"/>
              <a:buChar char="Ø"/>
            </a:pPr>
            <a:r>
              <a:rPr lang="en-US" dirty="0">
                <a:solidFill>
                  <a:schemeClr val="bg1"/>
                </a:solidFill>
                <a:latin typeface="Arial"/>
                <a:cs typeface="Arial"/>
              </a:rPr>
              <a:t>Builds on results of ongoing restoration studies described at 8/23/23 BCDC Enforcement Committee meeting</a:t>
            </a:r>
          </a:p>
          <a:p>
            <a:pPr marL="514350" lvl="1" indent="-285750">
              <a:buFont typeface="Wingdings" panose="020B0604020202020204" pitchFamily="34" charset="0"/>
              <a:buChar char="Ø"/>
            </a:pPr>
            <a:r>
              <a:rPr lang="en-US" dirty="0">
                <a:solidFill>
                  <a:schemeClr val="bg1"/>
                </a:solidFill>
                <a:latin typeface="Arial"/>
                <a:cs typeface="Arial"/>
              </a:rPr>
              <a:t>May be periodically updated in accordance with adaptive management and monitoring results</a:t>
            </a:r>
          </a:p>
          <a:p>
            <a:pPr marL="742950" lvl="2" indent="-285750">
              <a:buFont typeface="Wingdings" panose="020B0604020202020204" pitchFamily="34" charset="0"/>
              <a:buChar char="Ø"/>
            </a:pPr>
            <a:endParaRPr lang="en-US" dirty="0">
              <a:solidFill>
                <a:schemeClr val="bg1"/>
              </a:solidFill>
              <a:latin typeface="Arial"/>
              <a:cs typeface="Arial"/>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11</a:t>
            </a:fld>
            <a:endParaRPr lang="en-US" dirty="0"/>
          </a:p>
        </p:txBody>
      </p:sp>
      <p:pic>
        <p:nvPicPr>
          <p:cNvPr id="16" name="Picture Placeholder 15" descr="Two men in water, with Eelgrass&#10;">
            <a:extLst>
              <a:ext uri="{FF2B5EF4-FFF2-40B4-BE49-F238E27FC236}">
                <a16:creationId xmlns:a16="http://schemas.microsoft.com/office/drawing/2014/main" id="{CD22CA10-AEE3-564D-8702-A35E147D5F3F}"/>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l="12500" r="12500"/>
          <a:stretch>
            <a:fillRect/>
          </a:stretch>
        </p:blipFill>
        <p:spPr>
          <a:xfrm>
            <a:off x="1520682" y="660654"/>
            <a:ext cx="3200400" cy="3200400"/>
          </a:xfrm>
        </p:spPr>
      </p:pic>
      <p:pic>
        <p:nvPicPr>
          <p:cNvPr id="8" name="Picture 4">
            <a:extLst>
              <a:ext uri="{FF2B5EF4-FFF2-40B4-BE49-F238E27FC236}">
                <a16:creationId xmlns:a16="http://schemas.microsoft.com/office/drawing/2014/main" id="{2A1DB8DD-6EAE-671A-634A-83247C5B91D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88BAB6-4E08-B3EF-88D4-4E1FB9311C81}"/>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3" name="TextBox 12" descr="Right side of page 11:&#10;Title: Restoration and Adaptive Manangement Plan (RAMP)&#10;">
            <a:extLst>
              <a:ext uri="{FF2B5EF4-FFF2-40B4-BE49-F238E27FC236}">
                <a16:creationId xmlns:a16="http://schemas.microsoft.com/office/drawing/2014/main" id="{1A12717E-33C2-3E37-F0E5-8485F9BCD138}"/>
              </a:ext>
            </a:extLst>
          </p:cNvPr>
          <p:cNvSpPr txBox="1"/>
          <p:nvPr/>
        </p:nvSpPr>
        <p:spPr>
          <a:xfrm>
            <a:off x="6194945" y="1540797"/>
            <a:ext cx="54214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haroni"/>
                <a:cs typeface="Aharoni"/>
              </a:rPr>
              <a:t>Restoration and Adaptive Management Plan (RAMP)</a:t>
            </a:r>
          </a:p>
        </p:txBody>
      </p:sp>
      <p:sp>
        <p:nvSpPr>
          <p:cNvPr id="3" name="TextBox 2">
            <a:extLst>
              <a:ext uri="{FF2B5EF4-FFF2-40B4-BE49-F238E27FC236}">
                <a16:creationId xmlns:a16="http://schemas.microsoft.com/office/drawing/2014/main" id="{08E35A8F-3767-3EED-FC64-D1D0FE53A682}"/>
              </a:ext>
            </a:extLst>
          </p:cNvPr>
          <p:cNvSpPr txBox="1"/>
          <p:nvPr/>
        </p:nvSpPr>
        <p:spPr>
          <a:xfrm>
            <a:off x="11111413" y="6611769"/>
            <a:ext cx="1077539" cy="246221"/>
          </a:xfrm>
          <a:prstGeom prst="rect">
            <a:avLst/>
          </a:prstGeom>
          <a:noFill/>
        </p:spPr>
        <p:txBody>
          <a:bodyPr wrap="none" rtlCol="0">
            <a:spAutoFit/>
          </a:bodyPr>
          <a:lstStyle/>
          <a:p>
            <a:pPr lvl="0" algn="r">
              <a:defRPr/>
            </a:pPr>
            <a:r>
              <a:rPr lang="en-US" sz="1000" dirty="0">
                <a:solidFill>
                  <a:schemeClr val="bg1">
                    <a:lumMod val="95000"/>
                  </a:schemeClr>
                </a:solidFill>
              </a:rPr>
              <a:t>Photo: Kathy Boyer</a:t>
            </a:r>
            <a:endPar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652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descr="Left side of page 12.&#10;Title: 2023 Monitoring Update">
            <a:extLst>
              <a:ext uri="{FF2B5EF4-FFF2-40B4-BE49-F238E27FC236}">
                <a16:creationId xmlns:a16="http://schemas.microsoft.com/office/drawing/2014/main" id="{18559EBB-1744-14F2-6EEA-D5BDC030F0C9}"/>
              </a:ext>
            </a:extLst>
          </p:cNvPr>
          <p:cNvSpPr>
            <a:spLocks noGrp="1"/>
          </p:cNvSpPr>
          <p:nvPr>
            <p:ph type="body" idx="1"/>
          </p:nvPr>
        </p:nvSpPr>
        <p:spPr>
          <a:xfrm>
            <a:off x="6101054" y="2031043"/>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2023 Monitoring update</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2 bullet points which include a numbered list of 1. through 4. describing monitoring update.">
            <a:extLst>
              <a:ext uri="{FF2B5EF4-FFF2-40B4-BE49-F238E27FC236}">
                <a16:creationId xmlns:a16="http://schemas.microsoft.com/office/drawing/2014/main" id="{AAD9F940-BA56-74F7-87F0-7199A77BB8B8}"/>
              </a:ext>
            </a:extLst>
          </p:cNvPr>
          <p:cNvSpPr>
            <a:spLocks noGrp="1"/>
          </p:cNvSpPr>
          <p:nvPr>
            <p:ph sz="half" idx="2"/>
          </p:nvPr>
        </p:nvSpPr>
        <p:spPr>
          <a:xfrm>
            <a:off x="6101054" y="2466607"/>
            <a:ext cx="5327754" cy="2114010"/>
          </a:xfrm>
        </p:spPr>
        <p:txBody>
          <a:bodyPr vert="horz" lIns="0" tIns="0" rIns="0" bIns="0" rtlCol="0" anchor="t">
            <a:noAutofit/>
          </a:bodyPr>
          <a:lstStyle/>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Presented by Coastal Policy Solutions to public and RBRA Board of Directors on 11/16/23</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Includes:</a:t>
            </a:r>
          </a:p>
          <a:p>
            <a:pPr marL="800100" lvl="2" indent="-342900">
              <a:buFont typeface="+mj-lt"/>
              <a:buAutoNum type="arabicPeriod"/>
            </a:pPr>
            <a:r>
              <a:rPr lang="en-US" dirty="0">
                <a:solidFill>
                  <a:schemeClr val="bg1"/>
                </a:solidFill>
                <a:latin typeface="Arial" panose="020B0604020202020204" pitchFamily="34" charset="0"/>
                <a:cs typeface="Arial" panose="020B0604020202020204" pitchFamily="34" charset="0"/>
              </a:rPr>
              <a:t>2022 Sidescan Sonar Survey</a:t>
            </a:r>
          </a:p>
          <a:p>
            <a:pPr marL="800100" lvl="2" indent="-342900">
              <a:buFont typeface="+mj-lt"/>
              <a:buAutoNum type="arabicPeriod"/>
            </a:pPr>
            <a:r>
              <a:rPr lang="en-US" dirty="0">
                <a:solidFill>
                  <a:schemeClr val="bg1"/>
                </a:solidFill>
                <a:latin typeface="Arial" panose="020B0604020202020204" pitchFamily="34" charset="0"/>
                <a:cs typeface="Arial" panose="020B0604020202020204" pitchFamily="34" charset="0"/>
              </a:rPr>
              <a:t>2022 and 2023 Damage Surveys</a:t>
            </a:r>
          </a:p>
          <a:p>
            <a:pPr marL="800100" lvl="2" indent="-342900">
              <a:buFont typeface="+mj-lt"/>
              <a:buAutoNum type="arabicPeriod"/>
            </a:pPr>
            <a:r>
              <a:rPr lang="en-US" dirty="0">
                <a:solidFill>
                  <a:schemeClr val="bg1"/>
                </a:solidFill>
                <a:latin typeface="Arial" panose="020B0604020202020204" pitchFamily="34" charset="0"/>
                <a:cs typeface="Arial" panose="020B0604020202020204" pitchFamily="34" charset="0"/>
              </a:rPr>
              <a:t>2022/2023 Waterbird Monitoring</a:t>
            </a:r>
          </a:p>
          <a:p>
            <a:pPr marL="800100" lvl="2" indent="-342900">
              <a:buFont typeface="+mj-lt"/>
              <a:buAutoNum type="arabicPeriod"/>
            </a:pPr>
            <a:r>
              <a:rPr lang="en-US" dirty="0">
                <a:solidFill>
                  <a:schemeClr val="bg1"/>
                </a:solidFill>
                <a:latin typeface="Arial" panose="020B0604020202020204" pitchFamily="34" charset="0"/>
                <a:cs typeface="Arial" panose="020B0604020202020204" pitchFamily="34" charset="0"/>
              </a:rPr>
              <a:t>Major Takeaways</a:t>
            </a: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12</a:t>
            </a:fld>
            <a:endParaRPr lang="en-US" dirty="0"/>
          </a:p>
        </p:txBody>
      </p:sp>
      <p:pic>
        <p:nvPicPr>
          <p:cNvPr id="16" name="Picture Placeholder 15">
            <a:extLst>
              <a:ext uri="{FF2B5EF4-FFF2-40B4-BE49-F238E27FC236}">
                <a16:creationId xmlns:a16="http://schemas.microsoft.com/office/drawing/2014/main" id="{CD22CA10-AEE3-564D-8702-A35E147D5F3F}"/>
              </a:ext>
            </a:extLst>
          </p:cNvPr>
          <p:cNvPicPr>
            <a:picLocks noGrp="1" noChangeAspect="1"/>
          </p:cNvPicPr>
          <p:nvPr>
            <p:ph type="pic" sz="quarter" idx="14"/>
          </p:nvPr>
        </p:nvPicPr>
        <p:blipFill>
          <a:blip r:embed="rId2"/>
          <a:srcRect l="15932" r="15932"/>
          <a:stretch/>
        </p:blipFill>
        <p:spPr>
          <a:xfrm>
            <a:off x="1493521" y="601218"/>
            <a:ext cx="3200400" cy="3200400"/>
          </a:xfrm>
        </p:spPr>
      </p:pic>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4" name="Title 1" descr="Title: RBRA Update- Eelgrass (continued)">
            <a:extLst>
              <a:ext uri="{FF2B5EF4-FFF2-40B4-BE49-F238E27FC236}">
                <a16:creationId xmlns:a16="http://schemas.microsoft.com/office/drawing/2014/main" id="{5524DDBB-A11F-C8DA-BC47-C7AF1E7FAD08}"/>
              </a:ext>
            </a:extLst>
          </p:cNvPr>
          <p:cNvSpPr>
            <a:spLocks noGrp="1"/>
          </p:cNvSpPr>
          <p:nvPr>
            <p:ph type="title"/>
          </p:nvPr>
        </p:nvSpPr>
        <p:spPr>
          <a:xfrm>
            <a:off x="807720" y="423351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pic>
        <p:nvPicPr>
          <p:cNvPr id="17" name="Picture Placeholder 9" descr="Red boat in the water, eelgrass in the foreground">
            <a:extLst>
              <a:ext uri="{FF2B5EF4-FFF2-40B4-BE49-F238E27FC236}">
                <a16:creationId xmlns:a16="http://schemas.microsoft.com/office/drawing/2014/main" id="{BA29609D-005B-CC12-DFBD-1A27705E8043}"/>
              </a:ext>
            </a:extLst>
          </p:cNvPr>
          <p:cNvPicPr>
            <a:picLocks noChangeAspect="1"/>
          </p:cNvPicPr>
          <p:nvPr/>
        </p:nvPicPr>
        <p:blipFill>
          <a:blip r:embed="rId4"/>
          <a:srcRect l="12569" r="12569"/>
          <a:stretch>
            <a:fillRect/>
          </a:stretch>
        </p:blipFill>
        <p:spPr>
          <a:xfrm>
            <a:off x="1493521" y="601218"/>
            <a:ext cx="3200400" cy="3200400"/>
          </a:xfrm>
          <a:prstGeom prst="ellipse">
            <a:avLst/>
          </a:prstGeom>
          <a:noFill/>
        </p:spPr>
      </p:pic>
      <p:sp>
        <p:nvSpPr>
          <p:cNvPr id="19" name="TextBox 18">
            <a:extLst>
              <a:ext uri="{FF2B5EF4-FFF2-40B4-BE49-F238E27FC236}">
                <a16:creationId xmlns:a16="http://schemas.microsoft.com/office/drawing/2014/main" id="{D0741EEE-4CB6-A438-9FED-D3886DF9BE06}"/>
              </a:ext>
            </a:extLst>
          </p:cNvPr>
          <p:cNvSpPr txBox="1"/>
          <p:nvPr/>
        </p:nvSpPr>
        <p:spPr>
          <a:xfrm>
            <a:off x="11061720" y="6611769"/>
            <a:ext cx="1127232" cy="246221"/>
          </a:xfrm>
          <a:prstGeom prst="rect">
            <a:avLst/>
          </a:prstGeom>
          <a:noFill/>
        </p:spPr>
        <p:txBody>
          <a:bodyPr wrap="none" rtlCol="0">
            <a:spAutoFit/>
          </a:bodyPr>
          <a:lstStyle/>
          <a:p>
            <a:pPr lvl="0" algn="r">
              <a:defRPr/>
            </a:pPr>
            <a:r>
              <a:rPr lang="en-US" sz="1000" dirty="0">
                <a:solidFill>
                  <a:schemeClr val="bg1">
                    <a:lumMod val="95000"/>
                  </a:schemeClr>
                </a:solidFill>
              </a:rPr>
              <a:t>Photo: Melissa Ward</a:t>
            </a:r>
            <a:endPar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0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Left side of page 13.&#10;2023 Monitoring Update: 1. Sidescan Sonar Survey">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1. Sidescan sonar survey</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6 bullet points under title describing sidescan sonar survey.">
            <a:extLst>
              <a:ext uri="{FF2B5EF4-FFF2-40B4-BE49-F238E27FC236}">
                <a16:creationId xmlns:a16="http://schemas.microsoft.com/office/drawing/2014/main" id="{AAD9F940-BA56-74F7-87F0-7199A77BB8B8}"/>
              </a:ext>
            </a:extLst>
          </p:cNvPr>
          <p:cNvSpPr>
            <a:spLocks noGrp="1"/>
          </p:cNvSpPr>
          <p:nvPr>
            <p:ph sz="half" idx="2"/>
          </p:nvPr>
        </p:nvSpPr>
        <p:spPr>
          <a:xfrm>
            <a:off x="6102246" y="1457093"/>
            <a:ext cx="5327754" cy="3028410"/>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Method: boat-based sonar</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Survey completed by Merkel and Associates</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Same general pattern of eelgrass cover in RB as previous years</a:t>
            </a:r>
          </a:p>
          <a:p>
            <a:pPr marL="514350" lvl="1"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Core of bed in central bay</a:t>
            </a:r>
          </a:p>
          <a:p>
            <a:pPr marL="514350" lvl="1"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Present but less dense in shallows (warmer), some evidence of wasting disease</a:t>
            </a:r>
          </a:p>
          <a:p>
            <a:pPr marL="514350" lvl="1"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Absent from deeper parts of the bay (approx. 5 feet MLLW), consistent with light limits</a:t>
            </a: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13</a:t>
            </a:fld>
            <a:endParaRPr lang="en-US" dirty="0"/>
          </a:p>
        </p:txBody>
      </p:sp>
      <p:pic>
        <p:nvPicPr>
          <p:cNvPr id="16" name="Picture Placeholder 15">
            <a:extLst>
              <a:ext uri="{FF2B5EF4-FFF2-40B4-BE49-F238E27FC236}">
                <a16:creationId xmlns:a16="http://schemas.microsoft.com/office/drawing/2014/main" id="{CD22CA10-AEE3-564D-8702-A35E147D5F3F}"/>
              </a:ext>
            </a:extLst>
          </p:cNvPr>
          <p:cNvPicPr>
            <a:picLocks noGrp="1" noChangeAspect="1"/>
          </p:cNvPicPr>
          <p:nvPr>
            <p:ph type="pic" sz="quarter" idx="14"/>
          </p:nvPr>
        </p:nvPicPr>
        <p:blipFill>
          <a:blip r:embed="rId2"/>
          <a:srcRect l="15932" r="15932"/>
          <a:stretch/>
        </p:blipFill>
        <p:spPr>
          <a:xfrm>
            <a:off x="1493521" y="601218"/>
            <a:ext cx="3200400" cy="3200400"/>
          </a:xfrm>
        </p:spPr>
      </p:pic>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4" name="Title 1">
            <a:extLst>
              <a:ext uri="{FF2B5EF4-FFF2-40B4-BE49-F238E27FC236}">
                <a16:creationId xmlns:a16="http://schemas.microsoft.com/office/drawing/2014/main" id="{5524DDBB-A11F-C8DA-BC47-C7AF1E7FAD08}"/>
              </a:ext>
            </a:extLst>
          </p:cNvPr>
          <p:cNvSpPr>
            <a:spLocks noGrp="1"/>
          </p:cNvSpPr>
          <p:nvPr>
            <p:ph type="title"/>
          </p:nvPr>
        </p:nvSpPr>
        <p:spPr>
          <a:xfrm>
            <a:off x="807720" y="423351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sp>
        <p:nvSpPr>
          <p:cNvPr id="2" name="Text Placeholder 2" descr="Left side of page 13.&#10;Title: 2023 Monitoring Update&#10;1. Sidescan Sonar Survey">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pic>
        <p:nvPicPr>
          <p:cNvPr id="5" name="Content Placeholder 4" descr="A map of Richardson Bay showing sidescan sonar results, with a green layer showing eelgrass vegetated areal cover. Patterns of eelgrass cover displayed on the map are listed in the slide's text.">
            <a:extLst>
              <a:ext uri="{FF2B5EF4-FFF2-40B4-BE49-F238E27FC236}">
                <a16:creationId xmlns:a16="http://schemas.microsoft.com/office/drawing/2014/main" id="{361B43B2-9E4B-52BF-087A-1AA9B382CBCA}"/>
              </a:ext>
            </a:extLst>
          </p:cNvPr>
          <p:cNvPicPr>
            <a:picLocks noChangeAspect="1"/>
          </p:cNvPicPr>
          <p:nvPr/>
        </p:nvPicPr>
        <p:blipFill rotWithShape="1">
          <a:blip r:embed="rId4">
            <a:extLst>
              <a:ext uri="{28A0092B-C50C-407E-A947-70E740481C1C}">
                <a14:useLocalDpi xmlns:a14="http://schemas.microsoft.com/office/drawing/2010/main" val="0"/>
              </a:ext>
            </a:extLst>
          </a:blip>
          <a:srcRect l="-1" t="-657" r="2" b="1"/>
          <a:stretch/>
        </p:blipFill>
        <p:spPr>
          <a:xfrm>
            <a:off x="846489" y="454628"/>
            <a:ext cx="4565417" cy="5948744"/>
          </a:xfrm>
          <a:prstGeom prst="rect">
            <a:avLst/>
          </a:prstGeom>
        </p:spPr>
      </p:pic>
    </p:spTree>
    <p:extLst>
      <p:ext uri="{BB962C8B-B14F-4D97-AF65-F5344CB8AC3E}">
        <p14:creationId xmlns:p14="http://schemas.microsoft.com/office/powerpoint/2010/main" val="2631793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1. Sidescan sonar survey</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3 bullet points under title describing survey">
            <a:extLst>
              <a:ext uri="{FF2B5EF4-FFF2-40B4-BE49-F238E27FC236}">
                <a16:creationId xmlns:a16="http://schemas.microsoft.com/office/drawing/2014/main" id="{AAD9F940-BA56-74F7-87F0-7199A77BB8B8}"/>
              </a:ext>
            </a:extLst>
          </p:cNvPr>
          <p:cNvSpPr>
            <a:spLocks noGrp="1"/>
          </p:cNvSpPr>
          <p:nvPr>
            <p:ph sz="half" idx="2"/>
          </p:nvPr>
        </p:nvSpPr>
        <p:spPr>
          <a:xfrm>
            <a:off x="6102246" y="1457093"/>
            <a:ext cx="5327754" cy="3028410"/>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Total acres: 956.5 acres</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Cover class: how dense the eelgrass bed is. Proxy for health.</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Less than half in 40-100% cover class, over 25% in the &lt;5% cover class</a:t>
            </a: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14</a:t>
            </a:fld>
            <a:endParaRPr lang="en-US" dirty="0"/>
          </a:p>
        </p:txBody>
      </p:sp>
      <p:pic>
        <p:nvPicPr>
          <p:cNvPr id="16" name="Picture Placeholder 15">
            <a:extLst>
              <a:ext uri="{FF2B5EF4-FFF2-40B4-BE49-F238E27FC236}">
                <a16:creationId xmlns:a16="http://schemas.microsoft.com/office/drawing/2014/main" id="{CD22CA10-AEE3-564D-8702-A35E147D5F3F}"/>
              </a:ext>
            </a:extLst>
          </p:cNvPr>
          <p:cNvPicPr>
            <a:picLocks noGrp="1" noChangeAspect="1"/>
          </p:cNvPicPr>
          <p:nvPr>
            <p:ph type="pic" sz="quarter" idx="14"/>
          </p:nvPr>
        </p:nvPicPr>
        <p:blipFill>
          <a:blip r:embed="rId2"/>
          <a:srcRect l="15932" r="15932"/>
          <a:stretch/>
        </p:blipFill>
        <p:spPr>
          <a:xfrm>
            <a:off x="1493521" y="601218"/>
            <a:ext cx="3200400" cy="3200400"/>
          </a:xfrm>
        </p:spPr>
      </p:pic>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4" name="Title 1">
            <a:extLst>
              <a:ext uri="{FF2B5EF4-FFF2-40B4-BE49-F238E27FC236}">
                <a16:creationId xmlns:a16="http://schemas.microsoft.com/office/drawing/2014/main" id="{5524DDBB-A11F-C8DA-BC47-C7AF1E7FAD08}"/>
              </a:ext>
            </a:extLst>
          </p:cNvPr>
          <p:cNvSpPr>
            <a:spLocks noGrp="1"/>
          </p:cNvSpPr>
          <p:nvPr>
            <p:ph type="title"/>
          </p:nvPr>
        </p:nvSpPr>
        <p:spPr>
          <a:xfrm>
            <a:off x="807720" y="423351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sp>
        <p:nvSpPr>
          <p:cNvPr id="2" name="Text Placeholder 2" descr="Right side of page 14.&#10;Title: 2023 Monitoring Update (continued)&#10;1. Sidescan Sonar Survey">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pic>
        <p:nvPicPr>
          <p:cNvPr id="6" name="Picture 5" descr="A map of Richardson Bay with shades of green showing Eelgrass percent bottom cover&#10;&#10;">
            <a:extLst>
              <a:ext uri="{FF2B5EF4-FFF2-40B4-BE49-F238E27FC236}">
                <a16:creationId xmlns:a16="http://schemas.microsoft.com/office/drawing/2014/main" id="{6391ED72-F89A-0897-9F04-FE52A5055F21}"/>
              </a:ext>
            </a:extLst>
          </p:cNvPr>
          <p:cNvPicPr>
            <a:picLocks noChangeAspect="1"/>
          </p:cNvPicPr>
          <p:nvPr/>
        </p:nvPicPr>
        <p:blipFill>
          <a:blip r:embed="rId4"/>
          <a:stretch>
            <a:fillRect/>
          </a:stretch>
        </p:blipFill>
        <p:spPr>
          <a:xfrm>
            <a:off x="807720" y="453897"/>
            <a:ext cx="4773328" cy="6193049"/>
          </a:xfrm>
          <a:prstGeom prst="rect">
            <a:avLst/>
          </a:prstGeom>
        </p:spPr>
      </p:pic>
    </p:spTree>
    <p:extLst>
      <p:ext uri="{BB962C8B-B14F-4D97-AF65-F5344CB8AC3E}">
        <p14:creationId xmlns:p14="http://schemas.microsoft.com/office/powerpoint/2010/main" val="3919723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1. Sidescan sonar survey</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3 bullet points under title describing sidescan sonar survey">
            <a:extLst>
              <a:ext uri="{FF2B5EF4-FFF2-40B4-BE49-F238E27FC236}">
                <a16:creationId xmlns:a16="http://schemas.microsoft.com/office/drawing/2014/main" id="{AAD9F940-BA56-74F7-87F0-7199A77BB8B8}"/>
              </a:ext>
            </a:extLst>
          </p:cNvPr>
          <p:cNvSpPr>
            <a:spLocks noGrp="1"/>
          </p:cNvSpPr>
          <p:nvPr>
            <p:ph sz="half" idx="2"/>
          </p:nvPr>
        </p:nvSpPr>
        <p:spPr>
          <a:xfrm>
            <a:off x="6102246" y="1457093"/>
            <a:ext cx="5327754" cy="3028410"/>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Binary change 2019 vs 2022: </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13% increase </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Within normal bed variability</a:t>
            </a: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15</a:t>
            </a:fld>
            <a:endParaRPr lang="en-US" dirty="0"/>
          </a:p>
        </p:txBody>
      </p:sp>
      <p:pic>
        <p:nvPicPr>
          <p:cNvPr id="16" name="Picture Placeholder 15">
            <a:extLst>
              <a:ext uri="{FF2B5EF4-FFF2-40B4-BE49-F238E27FC236}">
                <a16:creationId xmlns:a16="http://schemas.microsoft.com/office/drawing/2014/main" id="{CD22CA10-AEE3-564D-8702-A35E147D5F3F}"/>
              </a:ext>
            </a:extLst>
          </p:cNvPr>
          <p:cNvPicPr>
            <a:picLocks noGrp="1" noChangeAspect="1"/>
          </p:cNvPicPr>
          <p:nvPr>
            <p:ph type="pic" sz="quarter" idx="14"/>
          </p:nvPr>
        </p:nvPicPr>
        <p:blipFill>
          <a:blip r:embed="rId2"/>
          <a:srcRect l="15932" r="15932"/>
          <a:stretch/>
        </p:blipFill>
        <p:spPr>
          <a:xfrm>
            <a:off x="1493521" y="601218"/>
            <a:ext cx="3200400" cy="3200400"/>
          </a:xfrm>
        </p:spPr>
      </p:pic>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4" name="Title 1">
            <a:extLst>
              <a:ext uri="{FF2B5EF4-FFF2-40B4-BE49-F238E27FC236}">
                <a16:creationId xmlns:a16="http://schemas.microsoft.com/office/drawing/2014/main" id="{5524DDBB-A11F-C8DA-BC47-C7AF1E7FAD08}"/>
              </a:ext>
            </a:extLst>
          </p:cNvPr>
          <p:cNvSpPr>
            <a:spLocks noGrp="1"/>
          </p:cNvSpPr>
          <p:nvPr>
            <p:ph type="title"/>
          </p:nvPr>
        </p:nvSpPr>
        <p:spPr>
          <a:xfrm>
            <a:off x="807720" y="423351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sp>
        <p:nvSpPr>
          <p:cNvPr id="2" name="Text Placeholder 2" descr="Left side of page 15. is a bar graph showing the total acres of eelgrass in Richardson Bay.&#10;Right side of page 15. - Title is 2023 Monitoring Update: Sidescan Survey">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graphicFrame>
        <p:nvGraphicFramePr>
          <p:cNvPr id="11" name="Chart 10">
            <a:extLst>
              <a:ext uri="{FF2B5EF4-FFF2-40B4-BE49-F238E27FC236}">
                <a16:creationId xmlns:a16="http://schemas.microsoft.com/office/drawing/2014/main" id="{03681BC5-53B6-3D3F-B179-90609A672880}"/>
              </a:ext>
            </a:extLst>
          </p:cNvPr>
          <p:cNvGraphicFramePr>
            <a:graphicFrameLocks/>
          </p:cNvGraphicFramePr>
          <p:nvPr>
            <p:extLst>
              <p:ext uri="{D42A27DB-BD31-4B8C-83A1-F6EECF244321}">
                <p14:modId xmlns:p14="http://schemas.microsoft.com/office/powerpoint/2010/main" val="3453998666"/>
              </p:ext>
            </p:extLst>
          </p:nvPr>
        </p:nvGraphicFramePr>
        <p:xfrm>
          <a:off x="822467" y="457201"/>
          <a:ext cx="4647432" cy="57995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95917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1. Sidescan sonar survey</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6 bullet points under title with a closer look at 2019 vs. 2022.">
            <a:extLst>
              <a:ext uri="{FF2B5EF4-FFF2-40B4-BE49-F238E27FC236}">
                <a16:creationId xmlns:a16="http://schemas.microsoft.com/office/drawing/2014/main" id="{AAD9F940-BA56-74F7-87F0-7199A77BB8B8}"/>
              </a:ext>
            </a:extLst>
          </p:cNvPr>
          <p:cNvSpPr>
            <a:spLocks noGrp="1"/>
          </p:cNvSpPr>
          <p:nvPr>
            <p:ph sz="half" idx="2"/>
          </p:nvPr>
        </p:nvSpPr>
        <p:spPr>
          <a:xfrm>
            <a:off x="6102246" y="1457093"/>
            <a:ext cx="5327754" cy="3028410"/>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Closer look 2019 vs 2022: </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Some areas of expansion</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Some areas of decline</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Likely causes of declines</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Northern reaches: thermal stress</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Loss in core: eelgrass wasting disease</a:t>
            </a: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16</a:t>
            </a:fld>
            <a:endParaRPr lang="en-US" dirty="0"/>
          </a:p>
        </p:txBody>
      </p:sp>
      <p:pic>
        <p:nvPicPr>
          <p:cNvPr id="16" name="Picture Placeholder 15">
            <a:extLst>
              <a:ext uri="{FF2B5EF4-FFF2-40B4-BE49-F238E27FC236}">
                <a16:creationId xmlns:a16="http://schemas.microsoft.com/office/drawing/2014/main" id="{CD22CA10-AEE3-564D-8702-A35E147D5F3F}"/>
              </a:ext>
            </a:extLst>
          </p:cNvPr>
          <p:cNvPicPr>
            <a:picLocks noGrp="1" noChangeAspect="1"/>
          </p:cNvPicPr>
          <p:nvPr>
            <p:ph type="pic" sz="quarter" idx="14"/>
          </p:nvPr>
        </p:nvPicPr>
        <p:blipFill>
          <a:blip r:embed="rId2"/>
          <a:srcRect l="15932" r="15932"/>
          <a:stretch/>
        </p:blipFill>
        <p:spPr>
          <a:xfrm>
            <a:off x="1493521" y="601218"/>
            <a:ext cx="3200400" cy="3200400"/>
          </a:xfrm>
        </p:spPr>
      </p:pic>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4" name="Title 1">
            <a:extLst>
              <a:ext uri="{FF2B5EF4-FFF2-40B4-BE49-F238E27FC236}">
                <a16:creationId xmlns:a16="http://schemas.microsoft.com/office/drawing/2014/main" id="{5524DDBB-A11F-C8DA-BC47-C7AF1E7FAD08}"/>
              </a:ext>
            </a:extLst>
          </p:cNvPr>
          <p:cNvSpPr>
            <a:spLocks noGrp="1"/>
          </p:cNvSpPr>
          <p:nvPr>
            <p:ph type="title"/>
          </p:nvPr>
        </p:nvSpPr>
        <p:spPr>
          <a:xfrm>
            <a:off x="807720" y="423351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sp>
        <p:nvSpPr>
          <p:cNvPr id="2" name="Text Placeholder 2" descr="Right side of page 16.&#10;Title: 2023 Monitoring Update: (continued)&#10;1. Sidescan Sonar Survey">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pic>
        <p:nvPicPr>
          <p:cNvPr id="5" name="Picture 4" descr="A multi-colored map of Richardson Bay with Eelgrass cover class change analysis 2019-2022">
            <a:extLst>
              <a:ext uri="{FF2B5EF4-FFF2-40B4-BE49-F238E27FC236}">
                <a16:creationId xmlns:a16="http://schemas.microsoft.com/office/drawing/2014/main" id="{879240C7-58AB-B743-8643-C60D592BCD0C}"/>
              </a:ext>
            </a:extLst>
          </p:cNvPr>
          <p:cNvPicPr>
            <a:picLocks noChangeAspect="1"/>
          </p:cNvPicPr>
          <p:nvPr/>
        </p:nvPicPr>
        <p:blipFill>
          <a:blip r:embed="rId4"/>
          <a:stretch>
            <a:fillRect/>
          </a:stretch>
        </p:blipFill>
        <p:spPr>
          <a:xfrm>
            <a:off x="807720" y="550463"/>
            <a:ext cx="4447339" cy="5757074"/>
          </a:xfrm>
          <a:prstGeom prst="rect">
            <a:avLst/>
          </a:prstGeom>
        </p:spPr>
      </p:pic>
    </p:spTree>
    <p:extLst>
      <p:ext uri="{BB962C8B-B14F-4D97-AF65-F5344CB8AC3E}">
        <p14:creationId xmlns:p14="http://schemas.microsoft.com/office/powerpoint/2010/main" val="1473170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1. Sidescan sonar survey</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Total of 12 bullet points under title describing results of sidescan sonar survey.">
            <a:extLst>
              <a:ext uri="{FF2B5EF4-FFF2-40B4-BE49-F238E27FC236}">
                <a16:creationId xmlns:a16="http://schemas.microsoft.com/office/drawing/2014/main" id="{AAD9F940-BA56-74F7-87F0-7199A77BB8B8}"/>
              </a:ext>
            </a:extLst>
          </p:cNvPr>
          <p:cNvSpPr>
            <a:spLocks noGrp="1"/>
          </p:cNvSpPr>
          <p:nvPr>
            <p:ph sz="half" idx="2"/>
          </p:nvPr>
        </p:nvSpPr>
        <p:spPr>
          <a:xfrm>
            <a:off x="6102246" y="1457093"/>
            <a:ext cx="5327754" cy="3028410"/>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Biggest change: decline 2009 </a:t>
            </a:r>
            <a:r>
              <a:rPr lang="en-US" dirty="0">
                <a:solidFill>
                  <a:schemeClr val="bg1"/>
                </a:solidFill>
                <a:latin typeface="Arial" panose="020B0604020202020204" pitchFamily="34" charset="0"/>
                <a:cs typeface="Arial" panose="020B0604020202020204" pitchFamily="34" charset="0"/>
                <a:sym typeface="Wingdings" pitchFamily="2" charset="2"/>
              </a:rPr>
              <a:t> </a:t>
            </a:r>
            <a:r>
              <a:rPr lang="en-US" dirty="0">
                <a:solidFill>
                  <a:schemeClr val="bg1"/>
                </a:solidFill>
                <a:latin typeface="Arial" panose="020B0604020202020204" pitchFamily="34" charset="0"/>
                <a:cs typeface="Arial" panose="020B0604020202020204" pitchFamily="34" charset="0"/>
              </a:rPr>
              <a:t>2013</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Absolute cover: variable but generally increasing over the past 20 years</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20 years is NOT very long in the context of an eelgrass bed</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100% cover equivalency: </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Definition: area that would be covered if all present eelgrass was at 100% cover</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Less dramatic increase since 2003</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Declined by 24.2% between 2019-2022</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Better indicator of bed health</a:t>
            </a:r>
          </a:p>
          <a:p>
            <a:pPr marL="1428750" lvl="4"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Beneficial when evaluating:</a:t>
            </a:r>
          </a:p>
          <a:p>
            <a:pPr marL="1428750" lvl="4"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Eelgrass bed productivity</a:t>
            </a:r>
          </a:p>
          <a:p>
            <a:pPr marL="1428750" lvl="4"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Biomass</a:t>
            </a:r>
          </a:p>
          <a:p>
            <a:pPr marL="1428750" lvl="4"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Other metrics dependent on plant density, (e.g., carbon cycling and storage)</a:t>
            </a: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17</a:t>
            </a:fld>
            <a:endParaRPr lang="en-US" dirty="0"/>
          </a:p>
        </p:txBody>
      </p:sp>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2" name="Text Placeholder 2" descr="Right side of page 17.&#10;Title: 2023 Monitoring Update: (continued)&#10;1. Sidescan Sonar Survey">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pic>
        <p:nvPicPr>
          <p:cNvPr id="6" name="Content Placeholder 3" descr="A bar chart showing the area of eelgrass cover in Richardson Bay by survey year (2003, 2009, 2013, 2014, 2019, and 2022). Each year is subdivided into cover classes (&lt;5%, 5-20%, 20-40%, and 40-100%). A dashed line represents 100% cover equivalency.&#10;&#10;The graph shows generally increasing eelgrass cover in RB, with the exception of 2013 and 2014 which were both low.">
            <a:extLst>
              <a:ext uri="{FF2B5EF4-FFF2-40B4-BE49-F238E27FC236}">
                <a16:creationId xmlns:a16="http://schemas.microsoft.com/office/drawing/2014/main" id="{F9867E08-A7C4-EF07-EAF0-FED9E9DDC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0" y="1457093"/>
            <a:ext cx="5536001" cy="3958240"/>
          </a:xfrm>
          <a:prstGeom prst="rect">
            <a:avLst/>
          </a:prstGeom>
        </p:spPr>
      </p:pic>
    </p:spTree>
    <p:extLst>
      <p:ext uri="{BB962C8B-B14F-4D97-AF65-F5344CB8AC3E}">
        <p14:creationId xmlns:p14="http://schemas.microsoft.com/office/powerpoint/2010/main" val="3344339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2. Damage assessments</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7 bullet points under title describing Damage assessments">
            <a:extLst>
              <a:ext uri="{FF2B5EF4-FFF2-40B4-BE49-F238E27FC236}">
                <a16:creationId xmlns:a16="http://schemas.microsoft.com/office/drawing/2014/main" id="{AAD9F940-BA56-74F7-87F0-7199A77BB8B8}"/>
              </a:ext>
            </a:extLst>
          </p:cNvPr>
          <p:cNvSpPr>
            <a:spLocks noGrp="1"/>
          </p:cNvSpPr>
          <p:nvPr>
            <p:ph sz="half" idx="2"/>
          </p:nvPr>
        </p:nvSpPr>
        <p:spPr>
          <a:xfrm>
            <a:off x="6102246" y="1457092"/>
            <a:ext cx="5327754" cy="4980777"/>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Method: aerial photography and GIS analysis</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Photos by 111th Aerial Photography Group</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Analysis and report by Audubon CA</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Goal: How much eelgrass is damaged by anchor scour? Does eelgrass recover within an anchor scar?</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Scour – damage from anchors, chains, other ground tackle</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Methods repeated from previous study (Kelly et al. 2019)</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Low and high damage estimates</a:t>
            </a: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18</a:t>
            </a:fld>
            <a:endParaRPr lang="en-US" dirty="0"/>
          </a:p>
        </p:txBody>
      </p:sp>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2770" y="150704"/>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2" name="Text Placeholder 2" descr="Right side of page 18.&#10;2023 Monitoring Update:&#10;2. Damage Assessments">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grpSp>
        <p:nvGrpSpPr>
          <p:cNvPr id="5" name="Group 4" descr="Photo of Richardson Bay with boats,&#10;courtesy Audubon CA">
            <a:extLst>
              <a:ext uri="{FF2B5EF4-FFF2-40B4-BE49-F238E27FC236}">
                <a16:creationId xmlns:a16="http://schemas.microsoft.com/office/drawing/2014/main" id="{6FAC9AA1-22FC-E8C6-9644-DCEDD5CE4D64}"/>
              </a:ext>
            </a:extLst>
          </p:cNvPr>
          <p:cNvGrpSpPr/>
          <p:nvPr/>
        </p:nvGrpSpPr>
        <p:grpSpPr>
          <a:xfrm>
            <a:off x="482808" y="1029254"/>
            <a:ext cx="4929098" cy="4799491"/>
            <a:chOff x="6538366" y="1383738"/>
            <a:chExt cx="4929098" cy="4799491"/>
          </a:xfrm>
        </p:grpSpPr>
        <p:pic>
          <p:nvPicPr>
            <p:cNvPr id="10" name="Picture 9" descr="A group of boats in the water&#10;&#10;Description automatically generated">
              <a:extLst>
                <a:ext uri="{FF2B5EF4-FFF2-40B4-BE49-F238E27FC236}">
                  <a16:creationId xmlns:a16="http://schemas.microsoft.com/office/drawing/2014/main" id="{0E158645-1A9D-CEAE-6578-09E976CEB795}"/>
                </a:ext>
              </a:extLst>
            </p:cNvPr>
            <p:cNvPicPr>
              <a:picLocks noChangeAspect="1"/>
            </p:cNvPicPr>
            <p:nvPr/>
          </p:nvPicPr>
          <p:blipFill rotWithShape="1">
            <a:blip r:embed="rId3"/>
            <a:srcRect l="1605" t="-376" r="32336" b="374"/>
            <a:stretch/>
          </p:blipFill>
          <p:spPr>
            <a:xfrm>
              <a:off x="6538366" y="1383738"/>
              <a:ext cx="4929098" cy="475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2E8D571-CCF5-5214-D70A-A85FBD2C5EB5}"/>
                </a:ext>
              </a:extLst>
            </p:cNvPr>
            <p:cNvSpPr txBox="1"/>
            <p:nvPr/>
          </p:nvSpPr>
          <p:spPr>
            <a:xfrm>
              <a:off x="7962723" y="5860064"/>
              <a:ext cx="345395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Photo: 111</a:t>
              </a:r>
              <a:r>
                <a:rPr kumimoji="0" lang="en-US" sz="1500" b="0" i="0" u="none" strike="noStrike" kern="1200" cap="none" spc="0" normalizeH="0" baseline="30000" noProof="0" dirty="0">
                  <a:ln>
                    <a:noFill/>
                  </a:ln>
                  <a:solidFill>
                    <a:prstClr val="white">
                      <a:lumMod val="95000"/>
                    </a:prstClr>
                  </a:solidFill>
                  <a:effectLst/>
                  <a:uLnTx/>
                  <a:uFillTx/>
                  <a:latin typeface="Calibri" panose="020F0502020204030204"/>
                  <a:ea typeface="+mn-ea"/>
                  <a:cs typeface="+mn-cs"/>
                </a:rPr>
                <a:t>th</a:t>
              </a:r>
              <a:r>
                <a:rPr kumimoji="0" lang="en-US" sz="15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Group, courtesy Audubon CA</a:t>
              </a:r>
            </a:p>
          </p:txBody>
        </p:sp>
      </p:grpSp>
    </p:spTree>
    <p:extLst>
      <p:ext uri="{BB962C8B-B14F-4D97-AF65-F5344CB8AC3E}">
        <p14:creationId xmlns:p14="http://schemas.microsoft.com/office/powerpoint/2010/main" val="2486427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Richardson Bay with many boats, summer 2022">
            <a:extLst>
              <a:ext uri="{FF2B5EF4-FFF2-40B4-BE49-F238E27FC236}">
                <a16:creationId xmlns:a16="http://schemas.microsoft.com/office/drawing/2014/main" id="{D5AF0BC7-7A0C-89F2-BEA6-3601C6AE002C}"/>
              </a:ext>
            </a:extLst>
          </p:cNvPr>
          <p:cNvPicPr>
            <a:picLocks noChangeAspect="1"/>
          </p:cNvPicPr>
          <p:nvPr/>
        </p:nvPicPr>
        <p:blipFill rotWithShape="1">
          <a:blip r:embed="rId2"/>
          <a:srcRect t="15730"/>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736C8712-B942-3E8E-7974-D70B4EF14970}"/>
              </a:ext>
            </a:extLst>
          </p:cNvPr>
          <p:cNvSpPr>
            <a:spLocks noGrp="1"/>
          </p:cNvSpPr>
          <p:nvPr>
            <p:ph type="sldNum" sz="quarter" idx="11"/>
          </p:nvPr>
        </p:nvSpPr>
        <p:spPr/>
        <p:txBody>
          <a:bodyPr/>
          <a:lstStyle/>
          <a:p>
            <a:pPr>
              <a:spcAft>
                <a:spcPts val="600"/>
              </a:spcAft>
            </a:pPr>
            <a:fld id="{75DF2D63-3FF5-D547-96B9-BE9CCD1ABA58}" type="slidenum">
              <a:rPr lang="en-US" smtClean="0"/>
              <a:pPr>
                <a:spcAft>
                  <a:spcPts val="600"/>
                </a:spcAft>
              </a:pPr>
              <a:t>19</a:t>
            </a:fld>
            <a:endParaRPr lang="en-US" dirty="0"/>
          </a:p>
        </p:txBody>
      </p:sp>
      <p:sp>
        <p:nvSpPr>
          <p:cNvPr id="3" name="Footer Placeholder 2">
            <a:extLst>
              <a:ext uri="{FF2B5EF4-FFF2-40B4-BE49-F238E27FC236}">
                <a16:creationId xmlns:a16="http://schemas.microsoft.com/office/drawing/2014/main" id="{5E2EF203-9F8E-175C-92BF-2544E68E4DDF}"/>
              </a:ext>
            </a:extLst>
          </p:cNvPr>
          <p:cNvSpPr>
            <a:spLocks noGrp="1"/>
          </p:cNvSpPr>
          <p:nvPr>
            <p:ph type="ftr" sz="quarter" idx="12"/>
          </p:nvPr>
        </p:nvSpPr>
        <p:spPr/>
        <p:txBody>
          <a:bodyPr/>
          <a:lstStyle/>
          <a:p>
            <a:pPr>
              <a:spcAft>
                <a:spcPts val="600"/>
              </a:spcAft>
            </a:pPr>
            <a:r>
              <a:rPr lang="en-US" dirty="0"/>
              <a:t>presentation title</a:t>
            </a:r>
          </a:p>
        </p:txBody>
      </p:sp>
      <p:sp>
        <p:nvSpPr>
          <p:cNvPr id="5" name="TextBox 4">
            <a:extLst>
              <a:ext uri="{FF2B5EF4-FFF2-40B4-BE49-F238E27FC236}">
                <a16:creationId xmlns:a16="http://schemas.microsoft.com/office/drawing/2014/main" id="{44E2197F-167C-17FE-3C15-03390AADD4C2}"/>
              </a:ext>
            </a:extLst>
          </p:cNvPr>
          <p:cNvSpPr txBox="1"/>
          <p:nvPr/>
        </p:nvSpPr>
        <p:spPr>
          <a:xfrm>
            <a:off x="6834423" y="0"/>
            <a:ext cx="535755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Summer 2022 aerial view of Richardson Bay. Photo courtesy of the 111</a:t>
            </a:r>
            <a:r>
              <a:rPr kumimoji="0" lang="en-US" sz="1000" b="0" i="0" u="none" strike="noStrike" kern="1200" cap="none" spc="0" normalizeH="0" baseline="30000" noProof="0" dirty="0">
                <a:ln>
                  <a:noFill/>
                </a:ln>
                <a:solidFill>
                  <a:schemeClr val="bg1">
                    <a:lumMod val="95000"/>
                  </a:schemeClr>
                </a:solidFill>
                <a:effectLst/>
                <a:uLnTx/>
                <a:uFillTx/>
                <a:latin typeface="Calibri" panose="020F0502020204030204"/>
                <a:ea typeface="+mn-ea"/>
                <a:cs typeface="+mn-cs"/>
              </a:rPr>
              <a:t>th</a:t>
            </a:r>
            <a:r>
              <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 Air Squadron Photography.</a:t>
            </a:r>
          </a:p>
        </p:txBody>
      </p:sp>
      <p:sp>
        <p:nvSpPr>
          <p:cNvPr id="7" name="TextBox 6">
            <a:extLst>
              <a:ext uri="{FF2B5EF4-FFF2-40B4-BE49-F238E27FC236}">
                <a16:creationId xmlns:a16="http://schemas.microsoft.com/office/drawing/2014/main" id="{1E79D9E2-0211-CD30-7E55-7E5B28543ADE}"/>
              </a:ext>
            </a:extLst>
          </p:cNvPr>
          <p:cNvSpPr txBox="1"/>
          <p:nvPr/>
        </p:nvSpPr>
        <p:spPr>
          <a:xfrm>
            <a:off x="649224" y="6039360"/>
            <a:ext cx="9238730" cy="584775"/>
          </a:xfrm>
          <a:prstGeom prst="rect">
            <a:avLst/>
          </a:prstGeom>
          <a:noFill/>
        </p:spPr>
        <p:txBody>
          <a:bodyPr wrap="square">
            <a:spAutoFit/>
          </a:bodyPr>
          <a:lstStyle/>
          <a:p>
            <a:r>
              <a:rPr lang="en-US" sz="3200" dirty="0">
                <a:solidFill>
                  <a:schemeClr val="bg1"/>
                </a:solidFill>
                <a:latin typeface="Aharoni" panose="02010803020104030203" pitchFamily="2" charset="-79"/>
                <a:cs typeface="Aharoni" panose="02010803020104030203" pitchFamily="2" charset="-79"/>
              </a:rPr>
              <a:t>SUMMER </a:t>
            </a:r>
            <a:r>
              <a:rPr lang="en-US" sz="3200" b="1" dirty="0">
                <a:solidFill>
                  <a:schemeClr val="bg1"/>
                </a:solidFill>
                <a:latin typeface="Aharoni" panose="02010803020104030203" pitchFamily="2" charset="-79"/>
                <a:cs typeface="Aharoni" panose="02010803020104030203" pitchFamily="2" charset="-79"/>
              </a:rPr>
              <a:t>2022</a:t>
            </a:r>
            <a:r>
              <a:rPr lang="en-US" sz="3200" dirty="0">
                <a:solidFill>
                  <a:schemeClr val="bg1"/>
                </a:solidFill>
                <a:latin typeface="Aharoni" panose="02010803020104030203" pitchFamily="2" charset="-79"/>
                <a:cs typeface="Aharoni" panose="02010803020104030203" pitchFamily="2" charset="-79"/>
              </a:rPr>
              <a:t> Aerial View of Richardson Bay</a:t>
            </a:r>
            <a:endParaRPr lang="en-US" sz="3200" dirty="0"/>
          </a:p>
        </p:txBody>
      </p:sp>
    </p:spTree>
    <p:extLst>
      <p:ext uri="{BB962C8B-B14F-4D97-AF65-F5344CB8AC3E}">
        <p14:creationId xmlns:p14="http://schemas.microsoft.com/office/powerpoint/2010/main" val="2332169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Partners&#10;Followed by 14 logos">
            <a:extLst>
              <a:ext uri="{FF2B5EF4-FFF2-40B4-BE49-F238E27FC236}">
                <a16:creationId xmlns:a16="http://schemas.microsoft.com/office/drawing/2014/main" id="{F0984788-646A-CF90-D67D-14752A71745D}"/>
              </a:ext>
            </a:extLst>
          </p:cNvPr>
          <p:cNvSpPr>
            <a:spLocks noGrp="1"/>
          </p:cNvSpPr>
          <p:nvPr>
            <p:ph type="title"/>
          </p:nvPr>
        </p:nvSpPr>
        <p:spPr/>
        <p:txBody>
          <a:bodyPr/>
          <a:lstStyle/>
          <a:p>
            <a:r>
              <a:rPr lang="en-US" dirty="0">
                <a:solidFill>
                  <a:schemeClr val="bg1"/>
                </a:solidFill>
                <a:latin typeface="Aharoni" panose="02010803020104030203" pitchFamily="2" charset="-79"/>
                <a:cs typeface="Aharoni" panose="02010803020104030203" pitchFamily="2" charset="-79"/>
              </a:rPr>
              <a:t>Partners</a:t>
            </a:r>
          </a:p>
        </p:txBody>
      </p:sp>
      <p:sp>
        <p:nvSpPr>
          <p:cNvPr id="4" name="Slide Number Placeholder 3">
            <a:extLst>
              <a:ext uri="{FF2B5EF4-FFF2-40B4-BE49-F238E27FC236}">
                <a16:creationId xmlns:a16="http://schemas.microsoft.com/office/drawing/2014/main" id="{B6586F16-C3E1-6E51-D140-EF50382CA456}"/>
              </a:ext>
            </a:extLst>
          </p:cNvPr>
          <p:cNvSpPr>
            <a:spLocks noGrp="1"/>
          </p:cNvSpPr>
          <p:nvPr>
            <p:ph type="sldNum" sz="quarter" idx="11"/>
          </p:nvPr>
        </p:nvSpPr>
        <p:spPr/>
        <p:txBody>
          <a:bodyPr/>
          <a:lstStyle/>
          <a:p>
            <a:fld id="{75DF2D63-3FF5-D547-96B9-BE9CCD1ABA58}" type="slidenum">
              <a:rPr lang="en-US" smtClean="0"/>
              <a:pPr/>
              <a:t>2</a:t>
            </a:fld>
            <a:endParaRPr lang="en-US" dirty="0"/>
          </a:p>
        </p:txBody>
      </p:sp>
      <p:pic>
        <p:nvPicPr>
          <p:cNvPr id="12" name="Picture 4" descr="A blue and white compass on a black background">
            <a:extLst>
              <a:ext uri="{FF2B5EF4-FFF2-40B4-BE49-F238E27FC236}">
                <a16:creationId xmlns:a16="http://schemas.microsoft.com/office/drawing/2014/main" id="{35FE1D6A-4FC7-3A42-A080-455BE42E8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156" y="2203031"/>
            <a:ext cx="1660953" cy="16193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72693C6-813F-C640-9550-B12816E3737D}"/>
              </a:ext>
            </a:extLst>
          </p:cNvPr>
          <p:cNvSpPr txBox="1"/>
          <p:nvPr/>
        </p:nvSpPr>
        <p:spPr>
          <a:xfrm>
            <a:off x="10291232" y="6307035"/>
            <a:ext cx="1963712" cy="369332"/>
          </a:xfrm>
          <a:prstGeom prst="rect">
            <a:avLst/>
          </a:prstGeom>
          <a:noFill/>
        </p:spPr>
        <p:txBody>
          <a:bodyPr wrap="square" rtlCol="0">
            <a:spAutoFit/>
          </a:bodyPr>
          <a:lstStyle/>
          <a:p>
            <a:pPr algn="ctr"/>
            <a:r>
              <a:rPr lang="en-US" b="1" dirty="0">
                <a:solidFill>
                  <a:schemeClr val="bg1"/>
                </a:solidFill>
                <a:latin typeface="Aharoni" panose="02010803020104030203" pitchFamily="2" charset="-79"/>
                <a:cs typeface="Aharoni" panose="02010803020104030203" pitchFamily="2" charset="-79"/>
              </a:rPr>
              <a:t>rbra.ca.gov</a:t>
            </a:r>
          </a:p>
        </p:txBody>
      </p:sp>
      <p:sp>
        <p:nvSpPr>
          <p:cNvPr id="6" name="Freeform 12">
            <a:extLst>
              <a:ext uri="{FF2B5EF4-FFF2-40B4-BE49-F238E27FC236}">
                <a16:creationId xmlns:a16="http://schemas.microsoft.com/office/drawing/2014/main" id="{D23EDF29-36E0-21BC-F6DC-B46791C4F533}"/>
              </a:ext>
              <a:ext uri="{C183D7F6-B498-43B3-948B-1728B52AA6E4}">
                <adec:decorative xmlns:adec="http://schemas.microsoft.com/office/drawing/2017/decorative" val="1"/>
              </a:ext>
            </a:extLst>
          </p:cNvPr>
          <p:cNvSpPr/>
          <p:nvPr/>
        </p:nvSpPr>
        <p:spPr>
          <a:xfrm>
            <a:off x="792395" y="4920741"/>
            <a:ext cx="1850980" cy="1099060"/>
          </a:xfrm>
          <a:custGeom>
            <a:avLst/>
            <a:gdLst/>
            <a:ahLst/>
            <a:cxnLst/>
            <a:rect l="l" t="t" r="r" b="b"/>
            <a:pathLst>
              <a:path w="2828925" h="1885950">
                <a:moveTo>
                  <a:pt x="0" y="0"/>
                </a:moveTo>
                <a:lnTo>
                  <a:pt x="2828926" y="0"/>
                </a:lnTo>
                <a:lnTo>
                  <a:pt x="2828926" y="1885950"/>
                </a:lnTo>
                <a:lnTo>
                  <a:pt x="0" y="1885950"/>
                </a:lnTo>
                <a:lnTo>
                  <a:pt x="0" y="0"/>
                </a:lnTo>
                <a:close/>
              </a:path>
            </a:pathLst>
          </a:custGeom>
          <a:blipFill>
            <a:blip r:embed="rId4"/>
            <a:stretch>
              <a:fillRect/>
            </a:stretch>
          </a:blipFill>
        </p:spPr>
        <p:txBody>
          <a:bodyPr/>
          <a:lstStyle/>
          <a:p>
            <a:endParaRPr lang="en-US" dirty="0"/>
          </a:p>
        </p:txBody>
      </p:sp>
      <p:sp>
        <p:nvSpPr>
          <p:cNvPr id="8" name="Freeform 9">
            <a:extLst>
              <a:ext uri="{FF2B5EF4-FFF2-40B4-BE49-F238E27FC236}">
                <a16:creationId xmlns:a16="http://schemas.microsoft.com/office/drawing/2014/main" id="{86CB7517-5CF4-E13A-5342-3A60AB6EA751}"/>
              </a:ext>
              <a:ext uri="{C183D7F6-B498-43B3-948B-1728B52AA6E4}">
                <adec:decorative xmlns:adec="http://schemas.microsoft.com/office/drawing/2017/decorative" val="1"/>
              </a:ext>
            </a:extLst>
          </p:cNvPr>
          <p:cNvSpPr/>
          <p:nvPr/>
        </p:nvSpPr>
        <p:spPr>
          <a:xfrm>
            <a:off x="3336892" y="2284034"/>
            <a:ext cx="1649149" cy="1583082"/>
          </a:xfrm>
          <a:custGeom>
            <a:avLst/>
            <a:gdLst/>
            <a:ahLst/>
            <a:cxnLst/>
            <a:rect l="l" t="t" r="r" b="b"/>
            <a:pathLst>
              <a:path w="2923439" h="2923438">
                <a:moveTo>
                  <a:pt x="0" y="0"/>
                </a:moveTo>
                <a:lnTo>
                  <a:pt x="2923439" y="0"/>
                </a:lnTo>
                <a:lnTo>
                  <a:pt x="2923439" y="2923439"/>
                </a:lnTo>
                <a:lnTo>
                  <a:pt x="0" y="2923439"/>
                </a:lnTo>
                <a:lnTo>
                  <a:pt x="0" y="0"/>
                </a:lnTo>
                <a:close/>
              </a:path>
            </a:pathLst>
          </a:custGeom>
          <a:blipFill>
            <a:blip r:embed="rId5"/>
            <a:stretch>
              <a:fillRect/>
            </a:stretch>
          </a:blipFill>
        </p:spPr>
        <p:txBody>
          <a:bodyPr/>
          <a:lstStyle/>
          <a:p>
            <a:endParaRPr lang="en-US" dirty="0"/>
          </a:p>
        </p:txBody>
      </p:sp>
      <p:sp>
        <p:nvSpPr>
          <p:cNvPr id="9" name="Freeform 7">
            <a:extLst>
              <a:ext uri="{FF2B5EF4-FFF2-40B4-BE49-F238E27FC236}">
                <a16:creationId xmlns:a16="http://schemas.microsoft.com/office/drawing/2014/main" id="{190643C7-96CC-ED0A-E26F-D0AD03C26622}"/>
              </a:ext>
              <a:ext uri="{C183D7F6-B498-43B3-948B-1728B52AA6E4}">
                <adec:decorative xmlns:adec="http://schemas.microsoft.com/office/drawing/2017/decorative" val="1"/>
              </a:ext>
            </a:extLst>
          </p:cNvPr>
          <p:cNvSpPr/>
          <p:nvPr/>
        </p:nvSpPr>
        <p:spPr>
          <a:xfrm>
            <a:off x="7277985" y="2123209"/>
            <a:ext cx="1899551" cy="1808663"/>
          </a:xfrm>
          <a:custGeom>
            <a:avLst/>
            <a:gdLst/>
            <a:ahLst/>
            <a:cxnLst/>
            <a:rect l="l" t="t" r="r" b="b"/>
            <a:pathLst>
              <a:path w="2849691" h="2849691">
                <a:moveTo>
                  <a:pt x="0" y="0"/>
                </a:moveTo>
                <a:lnTo>
                  <a:pt x="2849691" y="0"/>
                </a:lnTo>
                <a:lnTo>
                  <a:pt x="2849691" y="2849691"/>
                </a:lnTo>
                <a:lnTo>
                  <a:pt x="0" y="2849691"/>
                </a:lnTo>
                <a:lnTo>
                  <a:pt x="0" y="0"/>
                </a:lnTo>
                <a:close/>
              </a:path>
            </a:pathLst>
          </a:custGeom>
          <a:blipFill>
            <a:blip r:embed="rId6"/>
            <a:stretch>
              <a:fillRect/>
            </a:stretch>
          </a:blipFill>
        </p:spPr>
        <p:txBody>
          <a:bodyPr/>
          <a:lstStyle/>
          <a:p>
            <a:endParaRPr lang="en-US" dirty="0"/>
          </a:p>
        </p:txBody>
      </p:sp>
      <p:sp>
        <p:nvSpPr>
          <p:cNvPr id="10" name="Freeform 2">
            <a:extLst>
              <a:ext uri="{FF2B5EF4-FFF2-40B4-BE49-F238E27FC236}">
                <a16:creationId xmlns:a16="http://schemas.microsoft.com/office/drawing/2014/main" id="{B149E2CE-5D3D-2F95-3368-4DDEAAAA67DB}"/>
              </a:ext>
              <a:ext uri="{C183D7F6-B498-43B3-948B-1728B52AA6E4}">
                <adec:decorative xmlns:adec="http://schemas.microsoft.com/office/drawing/2017/decorative" val="1"/>
              </a:ext>
            </a:extLst>
          </p:cNvPr>
          <p:cNvSpPr/>
          <p:nvPr/>
        </p:nvSpPr>
        <p:spPr>
          <a:xfrm>
            <a:off x="10149139" y="1302525"/>
            <a:ext cx="1456853" cy="1325257"/>
          </a:xfrm>
          <a:custGeom>
            <a:avLst/>
            <a:gdLst/>
            <a:ahLst/>
            <a:cxnLst/>
            <a:rect l="l" t="t" r="r" b="b"/>
            <a:pathLst>
              <a:path w="2334906" h="2398876">
                <a:moveTo>
                  <a:pt x="0" y="0"/>
                </a:moveTo>
                <a:lnTo>
                  <a:pt x="2334906" y="0"/>
                </a:lnTo>
                <a:lnTo>
                  <a:pt x="2334906" y="2398877"/>
                </a:lnTo>
                <a:lnTo>
                  <a:pt x="0" y="2398877"/>
                </a:lnTo>
                <a:lnTo>
                  <a:pt x="0" y="0"/>
                </a:lnTo>
                <a:close/>
              </a:path>
            </a:pathLst>
          </a:custGeom>
          <a:blipFill>
            <a:blip r:embed="rId7"/>
            <a:stretch>
              <a:fillRect r="-516446" b="-1"/>
            </a:stretch>
          </a:blipFill>
        </p:spPr>
        <p:txBody>
          <a:bodyPr/>
          <a:lstStyle/>
          <a:p>
            <a:endParaRPr lang="en-US" dirty="0"/>
          </a:p>
        </p:txBody>
      </p:sp>
      <p:sp>
        <p:nvSpPr>
          <p:cNvPr id="11" name="Freeform 3">
            <a:extLst>
              <a:ext uri="{FF2B5EF4-FFF2-40B4-BE49-F238E27FC236}">
                <a16:creationId xmlns:a16="http://schemas.microsoft.com/office/drawing/2014/main" id="{41BF3A02-4EBB-30FE-7F61-D0D224E829F0}"/>
              </a:ext>
              <a:ext uri="{C183D7F6-B498-43B3-948B-1728B52AA6E4}">
                <adec:decorative xmlns:adec="http://schemas.microsoft.com/office/drawing/2017/decorative" val="1"/>
              </a:ext>
            </a:extLst>
          </p:cNvPr>
          <p:cNvSpPr/>
          <p:nvPr/>
        </p:nvSpPr>
        <p:spPr>
          <a:xfrm>
            <a:off x="755861" y="1379154"/>
            <a:ext cx="2210473" cy="823877"/>
          </a:xfrm>
          <a:custGeom>
            <a:avLst/>
            <a:gdLst/>
            <a:ahLst/>
            <a:cxnLst/>
            <a:rect l="l" t="t" r="r" b="b"/>
            <a:pathLst>
              <a:path w="3458242" h="1429172">
                <a:moveTo>
                  <a:pt x="0" y="0"/>
                </a:moveTo>
                <a:lnTo>
                  <a:pt x="3458243" y="0"/>
                </a:lnTo>
                <a:lnTo>
                  <a:pt x="3458243" y="1429171"/>
                </a:lnTo>
                <a:lnTo>
                  <a:pt x="0" y="1429171"/>
                </a:lnTo>
                <a:lnTo>
                  <a:pt x="0" y="0"/>
                </a:lnTo>
                <a:close/>
              </a:path>
            </a:pathLst>
          </a:custGeom>
          <a:blipFill>
            <a:blip r:embed="rId8"/>
            <a:stretch>
              <a:fillRect/>
            </a:stretch>
          </a:blipFill>
        </p:spPr>
        <p:txBody>
          <a:bodyPr/>
          <a:lstStyle/>
          <a:p>
            <a:endParaRPr lang="en-US" dirty="0"/>
          </a:p>
        </p:txBody>
      </p:sp>
      <p:sp>
        <p:nvSpPr>
          <p:cNvPr id="13" name="Freeform 11">
            <a:extLst>
              <a:ext uri="{FF2B5EF4-FFF2-40B4-BE49-F238E27FC236}">
                <a16:creationId xmlns:a16="http://schemas.microsoft.com/office/drawing/2014/main" id="{A57BBEFC-4DF3-8B03-4E61-83896C56018B}"/>
              </a:ext>
              <a:ext uri="{C183D7F6-B498-43B3-948B-1728B52AA6E4}">
                <adec:decorative xmlns:adec="http://schemas.microsoft.com/office/drawing/2017/decorative" val="1"/>
              </a:ext>
            </a:extLst>
          </p:cNvPr>
          <p:cNvSpPr/>
          <p:nvPr/>
        </p:nvSpPr>
        <p:spPr>
          <a:xfrm>
            <a:off x="7388895" y="4990981"/>
            <a:ext cx="2200755" cy="958580"/>
          </a:xfrm>
          <a:custGeom>
            <a:avLst/>
            <a:gdLst/>
            <a:ahLst/>
            <a:cxnLst/>
            <a:rect l="l" t="t" r="r" b="b"/>
            <a:pathLst>
              <a:path w="2849691" h="2174260">
                <a:moveTo>
                  <a:pt x="0" y="0"/>
                </a:moveTo>
                <a:lnTo>
                  <a:pt x="2849691" y="0"/>
                </a:lnTo>
                <a:lnTo>
                  <a:pt x="2849691" y="2174261"/>
                </a:lnTo>
                <a:lnTo>
                  <a:pt x="0" y="2174261"/>
                </a:lnTo>
                <a:lnTo>
                  <a:pt x="0" y="0"/>
                </a:lnTo>
                <a:close/>
              </a:path>
            </a:pathLst>
          </a:custGeom>
          <a:blipFill>
            <a:blip r:embed="rId9"/>
            <a:stretch>
              <a:fillRect b="-2"/>
            </a:stretch>
          </a:blipFill>
        </p:spPr>
        <p:txBody>
          <a:bodyPr/>
          <a:lstStyle/>
          <a:p>
            <a:endParaRPr lang="en-US" dirty="0"/>
          </a:p>
        </p:txBody>
      </p:sp>
      <p:sp>
        <p:nvSpPr>
          <p:cNvPr id="17" name="Freeform 19">
            <a:extLst>
              <a:ext uri="{FF2B5EF4-FFF2-40B4-BE49-F238E27FC236}">
                <a16:creationId xmlns:a16="http://schemas.microsoft.com/office/drawing/2014/main" id="{C3F0D7FF-63C0-C2F0-FB1B-0F0A41F275C8}"/>
              </a:ext>
              <a:ext uri="{C183D7F6-B498-43B3-948B-1728B52AA6E4}">
                <adec:decorative xmlns:adec="http://schemas.microsoft.com/office/drawing/2017/decorative" val="1"/>
              </a:ext>
            </a:extLst>
          </p:cNvPr>
          <p:cNvSpPr/>
          <p:nvPr/>
        </p:nvSpPr>
        <p:spPr>
          <a:xfrm>
            <a:off x="3052270" y="4794722"/>
            <a:ext cx="1766074" cy="1223669"/>
          </a:xfrm>
          <a:custGeom>
            <a:avLst/>
            <a:gdLst/>
            <a:ahLst/>
            <a:cxnLst/>
            <a:rect l="l" t="t" r="r" b="b"/>
            <a:pathLst>
              <a:path w="7733076" h="5495658">
                <a:moveTo>
                  <a:pt x="0" y="0"/>
                </a:moveTo>
                <a:lnTo>
                  <a:pt x="7733076" y="0"/>
                </a:lnTo>
                <a:lnTo>
                  <a:pt x="7733076" y="5495658"/>
                </a:lnTo>
                <a:lnTo>
                  <a:pt x="0" y="5495658"/>
                </a:lnTo>
                <a:lnTo>
                  <a:pt x="0" y="0"/>
                </a:lnTo>
                <a:close/>
              </a:path>
            </a:pathLst>
          </a:custGeom>
          <a:blipFill>
            <a:blip r:embed="rId10"/>
            <a:stretch>
              <a:fillRect/>
            </a:stretch>
          </a:blipFill>
        </p:spPr>
        <p:txBody>
          <a:bodyPr/>
          <a:lstStyle/>
          <a:p>
            <a:endParaRPr lang="en-US" dirty="0"/>
          </a:p>
        </p:txBody>
      </p:sp>
      <p:sp>
        <p:nvSpPr>
          <p:cNvPr id="18" name="Freeform 18">
            <a:extLst>
              <a:ext uri="{FF2B5EF4-FFF2-40B4-BE49-F238E27FC236}">
                <a16:creationId xmlns:a16="http://schemas.microsoft.com/office/drawing/2014/main" id="{437B8AFF-B6AE-A233-8EC4-7AE09600BCBF}"/>
              </a:ext>
              <a:ext uri="{C183D7F6-B498-43B3-948B-1728B52AA6E4}">
                <adec:decorative xmlns:adec="http://schemas.microsoft.com/office/drawing/2017/decorative" val="1"/>
              </a:ext>
            </a:extLst>
          </p:cNvPr>
          <p:cNvSpPr/>
          <p:nvPr/>
        </p:nvSpPr>
        <p:spPr>
          <a:xfrm>
            <a:off x="792395" y="3867116"/>
            <a:ext cx="1963712" cy="753262"/>
          </a:xfrm>
          <a:custGeom>
            <a:avLst/>
            <a:gdLst/>
            <a:ahLst/>
            <a:cxnLst/>
            <a:rect l="l" t="t" r="r" b="b"/>
            <a:pathLst>
              <a:path w="8515900" h="2941058">
                <a:moveTo>
                  <a:pt x="0" y="0"/>
                </a:moveTo>
                <a:lnTo>
                  <a:pt x="8515900" y="0"/>
                </a:lnTo>
                <a:lnTo>
                  <a:pt x="8515900" y="2941058"/>
                </a:lnTo>
                <a:lnTo>
                  <a:pt x="0" y="2941058"/>
                </a:lnTo>
                <a:lnTo>
                  <a:pt x="0" y="0"/>
                </a:lnTo>
                <a:close/>
              </a:path>
            </a:pathLst>
          </a:custGeom>
          <a:blipFill>
            <a:blip r:embed="rId11"/>
            <a:stretch>
              <a:fillRect/>
            </a:stretch>
          </a:blipFill>
        </p:spPr>
        <p:txBody>
          <a:bodyPr/>
          <a:lstStyle/>
          <a:p>
            <a:endParaRPr lang="en-US" dirty="0"/>
          </a:p>
        </p:txBody>
      </p:sp>
      <p:sp>
        <p:nvSpPr>
          <p:cNvPr id="19" name="Freeform 4">
            <a:extLst>
              <a:ext uri="{FF2B5EF4-FFF2-40B4-BE49-F238E27FC236}">
                <a16:creationId xmlns:a16="http://schemas.microsoft.com/office/drawing/2014/main" id="{8FD00762-1A9B-B82A-11AC-F771D337D149}"/>
              </a:ext>
              <a:ext uri="{C183D7F6-B498-43B3-948B-1728B52AA6E4}">
                <adec:decorative xmlns:adec="http://schemas.microsoft.com/office/drawing/2017/decorative" val="1"/>
              </a:ext>
            </a:extLst>
          </p:cNvPr>
          <p:cNvSpPr/>
          <p:nvPr/>
        </p:nvSpPr>
        <p:spPr>
          <a:xfrm>
            <a:off x="755861" y="2348790"/>
            <a:ext cx="2089140" cy="574633"/>
          </a:xfrm>
          <a:custGeom>
            <a:avLst/>
            <a:gdLst/>
            <a:ahLst/>
            <a:cxnLst/>
            <a:rect l="l" t="t" r="r" b="b"/>
            <a:pathLst>
              <a:path w="3160380" h="927371">
                <a:moveTo>
                  <a:pt x="0" y="0"/>
                </a:moveTo>
                <a:lnTo>
                  <a:pt x="3160380" y="0"/>
                </a:lnTo>
                <a:lnTo>
                  <a:pt x="3160380" y="927371"/>
                </a:lnTo>
                <a:lnTo>
                  <a:pt x="0" y="927371"/>
                </a:lnTo>
                <a:lnTo>
                  <a:pt x="0" y="0"/>
                </a:lnTo>
                <a:close/>
              </a:path>
            </a:pathLst>
          </a:custGeom>
          <a:blipFill>
            <a:blip r:embed="rId12"/>
            <a:stretch>
              <a:fillRect/>
            </a:stretch>
          </a:blipFill>
        </p:spPr>
        <p:txBody>
          <a:bodyPr/>
          <a:lstStyle/>
          <a:p>
            <a:endParaRPr lang="en-US" dirty="0"/>
          </a:p>
        </p:txBody>
      </p:sp>
      <p:sp>
        <p:nvSpPr>
          <p:cNvPr id="20" name="Freeform 6">
            <a:extLst>
              <a:ext uri="{FF2B5EF4-FFF2-40B4-BE49-F238E27FC236}">
                <a16:creationId xmlns:a16="http://schemas.microsoft.com/office/drawing/2014/main" id="{CC6CE7AC-4CDE-87EA-C1A6-447BB6136866}"/>
              </a:ext>
              <a:ext uri="{C183D7F6-B498-43B3-948B-1728B52AA6E4}">
                <adec:decorative xmlns:adec="http://schemas.microsoft.com/office/drawing/2017/decorative" val="1"/>
              </a:ext>
            </a:extLst>
          </p:cNvPr>
          <p:cNvSpPr/>
          <p:nvPr/>
        </p:nvSpPr>
        <p:spPr>
          <a:xfrm>
            <a:off x="792395" y="3164499"/>
            <a:ext cx="2162382" cy="446480"/>
          </a:xfrm>
          <a:custGeom>
            <a:avLst/>
            <a:gdLst/>
            <a:ahLst/>
            <a:cxnLst/>
            <a:rect l="l" t="t" r="r" b="b"/>
            <a:pathLst>
              <a:path w="3934210" h="852792">
                <a:moveTo>
                  <a:pt x="0" y="0"/>
                </a:moveTo>
                <a:lnTo>
                  <a:pt x="3934210" y="0"/>
                </a:lnTo>
                <a:lnTo>
                  <a:pt x="3934210" y="852792"/>
                </a:lnTo>
                <a:lnTo>
                  <a:pt x="0" y="852792"/>
                </a:lnTo>
                <a:lnTo>
                  <a:pt x="0" y="0"/>
                </a:lnTo>
                <a:close/>
              </a:path>
            </a:pathLst>
          </a:custGeom>
          <a:blipFill>
            <a:blip r:embed="rId13"/>
            <a:stretch>
              <a:fillRect/>
            </a:stretch>
          </a:blipFill>
        </p:spPr>
        <p:txBody>
          <a:bodyPr/>
          <a:lstStyle/>
          <a:p>
            <a:endParaRPr lang="en-US" dirty="0"/>
          </a:p>
        </p:txBody>
      </p:sp>
      <p:sp>
        <p:nvSpPr>
          <p:cNvPr id="21" name="Freeform 5">
            <a:extLst>
              <a:ext uri="{FF2B5EF4-FFF2-40B4-BE49-F238E27FC236}">
                <a16:creationId xmlns:a16="http://schemas.microsoft.com/office/drawing/2014/main" id="{29E4D6FD-5930-224A-6B9C-32AF19748FB6}"/>
              </a:ext>
              <a:ext uri="{C183D7F6-B498-43B3-948B-1728B52AA6E4}">
                <adec:decorative xmlns:adec="http://schemas.microsoft.com/office/drawing/2017/decorative" val="1"/>
              </a:ext>
            </a:extLst>
          </p:cNvPr>
          <p:cNvSpPr/>
          <p:nvPr/>
        </p:nvSpPr>
        <p:spPr>
          <a:xfrm>
            <a:off x="9787776" y="2642486"/>
            <a:ext cx="2305620" cy="1687083"/>
          </a:xfrm>
          <a:custGeom>
            <a:avLst/>
            <a:gdLst/>
            <a:ahLst/>
            <a:cxnLst/>
            <a:rect l="l" t="t" r="r" b="b"/>
            <a:pathLst>
              <a:path w="2595558" h="1931340">
                <a:moveTo>
                  <a:pt x="0" y="0"/>
                </a:moveTo>
                <a:lnTo>
                  <a:pt x="2595558" y="0"/>
                </a:lnTo>
                <a:lnTo>
                  <a:pt x="2595558" y="1931340"/>
                </a:lnTo>
                <a:lnTo>
                  <a:pt x="0" y="1931340"/>
                </a:lnTo>
                <a:lnTo>
                  <a:pt x="0" y="0"/>
                </a:lnTo>
                <a:close/>
              </a:path>
            </a:pathLst>
          </a:custGeom>
          <a:blipFill>
            <a:blip r:embed="rId14"/>
            <a:stretch>
              <a:fillRect/>
            </a:stretch>
          </a:blipFill>
        </p:spPr>
        <p:txBody>
          <a:bodyPr/>
          <a:lstStyle/>
          <a:p>
            <a:endParaRPr lang="en-US" dirty="0"/>
          </a:p>
        </p:txBody>
      </p:sp>
      <p:sp>
        <p:nvSpPr>
          <p:cNvPr id="23" name="Freeform 8">
            <a:extLst>
              <a:ext uri="{FF2B5EF4-FFF2-40B4-BE49-F238E27FC236}">
                <a16:creationId xmlns:a16="http://schemas.microsoft.com/office/drawing/2014/main" id="{A3099470-BE09-FE3D-E7A5-32DCE6BA4415}"/>
              </a:ext>
              <a:ext uri="{C183D7F6-B498-43B3-948B-1728B52AA6E4}">
                <adec:decorative xmlns:adec="http://schemas.microsoft.com/office/drawing/2017/decorative" val="1"/>
              </a:ext>
            </a:extLst>
          </p:cNvPr>
          <p:cNvSpPr/>
          <p:nvPr/>
        </p:nvSpPr>
        <p:spPr>
          <a:xfrm>
            <a:off x="9958730" y="4645009"/>
            <a:ext cx="1963712" cy="1431890"/>
          </a:xfrm>
          <a:custGeom>
            <a:avLst/>
            <a:gdLst/>
            <a:ahLst/>
            <a:cxnLst/>
            <a:rect l="l" t="t" r="r" b="b"/>
            <a:pathLst>
              <a:path w="4271871" h="2847913">
                <a:moveTo>
                  <a:pt x="0" y="0"/>
                </a:moveTo>
                <a:lnTo>
                  <a:pt x="4271871" y="0"/>
                </a:lnTo>
                <a:lnTo>
                  <a:pt x="4271871" y="2847913"/>
                </a:lnTo>
                <a:lnTo>
                  <a:pt x="0" y="2847913"/>
                </a:lnTo>
                <a:lnTo>
                  <a:pt x="0" y="0"/>
                </a:lnTo>
                <a:close/>
              </a:path>
            </a:pathLst>
          </a:custGeom>
          <a:blipFill>
            <a:blip r:embed="rId15"/>
            <a:stretch>
              <a:fillRect/>
            </a:stretch>
          </a:blipFill>
        </p:spPr>
        <p:txBody>
          <a:bodyPr/>
          <a:lstStyle/>
          <a:p>
            <a:endParaRPr lang="en-US" dirty="0"/>
          </a:p>
        </p:txBody>
      </p:sp>
      <p:pic>
        <p:nvPicPr>
          <p:cNvPr id="28" name="Picture 27" descr="A red and white sign with a castle on it">
            <a:extLst>
              <a:ext uri="{FF2B5EF4-FFF2-40B4-BE49-F238E27FC236}">
                <a16:creationId xmlns:a16="http://schemas.microsoft.com/office/drawing/2014/main" id="{1E9B903D-309A-6232-2A68-6D3522E60101}"/>
              </a:ext>
            </a:extLst>
          </p:cNvPr>
          <p:cNvPicPr>
            <a:picLocks noChangeAspect="1"/>
          </p:cNvPicPr>
          <p:nvPr/>
        </p:nvPicPr>
        <p:blipFill>
          <a:blip r:embed="rId16"/>
          <a:stretch>
            <a:fillRect/>
          </a:stretch>
        </p:blipFill>
        <p:spPr>
          <a:xfrm>
            <a:off x="5178130" y="4586501"/>
            <a:ext cx="1850979" cy="1431890"/>
          </a:xfrm>
          <a:prstGeom prst="rect">
            <a:avLst/>
          </a:prstGeom>
        </p:spPr>
      </p:pic>
    </p:spTree>
    <p:extLst>
      <p:ext uri="{BB962C8B-B14F-4D97-AF65-F5344CB8AC3E}">
        <p14:creationId xmlns:p14="http://schemas.microsoft.com/office/powerpoint/2010/main" val="281013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par>
                          <p:cTn id="25" fill="hold">
                            <p:stCondLst>
                              <p:cond delay="2500"/>
                            </p:stCondLst>
                            <p:childTnLst>
                              <p:par>
                                <p:cTn id="26" presetID="9"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par>
                          <p:cTn id="29" fill="hold">
                            <p:stCondLst>
                              <p:cond delay="3000"/>
                            </p:stCondLst>
                            <p:childTnLst>
                              <p:par>
                                <p:cTn id="30" presetID="9"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par>
                          <p:cTn id="33" fill="hold">
                            <p:stCondLst>
                              <p:cond delay="3500"/>
                            </p:stCondLst>
                            <p:childTnLst>
                              <p:par>
                                <p:cTn id="34" presetID="9"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ssolve">
                                      <p:cBhvr>
                                        <p:cTn id="36" dur="500"/>
                                        <p:tgtEl>
                                          <p:spTgt spid="28"/>
                                        </p:tgtEl>
                                      </p:cBhvr>
                                    </p:animEffect>
                                  </p:childTnLst>
                                </p:cTn>
                              </p:par>
                            </p:childTnLst>
                          </p:cTn>
                        </p:par>
                        <p:par>
                          <p:cTn id="37" fill="hold">
                            <p:stCondLst>
                              <p:cond delay="4000"/>
                            </p:stCondLst>
                            <p:childTnLst>
                              <p:par>
                                <p:cTn id="38" presetID="9"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par>
                          <p:cTn id="41" fill="hold">
                            <p:stCondLst>
                              <p:cond delay="4500"/>
                            </p:stCondLst>
                            <p:childTnLst>
                              <p:par>
                                <p:cTn id="42" presetID="9"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ssolve">
                                      <p:cBhvr>
                                        <p:cTn id="44" dur="500"/>
                                        <p:tgtEl>
                                          <p:spTgt spid="23"/>
                                        </p:tgtEl>
                                      </p:cBhvr>
                                    </p:animEffect>
                                  </p:childTnLst>
                                </p:cTn>
                              </p:par>
                            </p:childTnLst>
                          </p:cTn>
                        </p:par>
                        <p:par>
                          <p:cTn id="45" fill="hold">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childTnLst>
                          </p:cTn>
                        </p:par>
                        <p:par>
                          <p:cTn id="49" fill="hold">
                            <p:stCondLst>
                              <p:cond delay="5500"/>
                            </p:stCondLst>
                            <p:childTnLst>
                              <p:par>
                                <p:cTn id="50" presetID="9"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dissolve">
                                      <p:cBhvr>
                                        <p:cTn id="52" dur="500"/>
                                        <p:tgtEl>
                                          <p:spTgt spid="10"/>
                                        </p:tgtEl>
                                      </p:cBhvr>
                                    </p:animEffect>
                                  </p:childTnLst>
                                </p:cTn>
                              </p:par>
                            </p:childTnLst>
                          </p:cTn>
                        </p:par>
                        <p:par>
                          <p:cTn id="53" fill="hold">
                            <p:stCondLst>
                              <p:cond delay="6000"/>
                            </p:stCondLst>
                            <p:childTnLst>
                              <p:par>
                                <p:cTn id="54" presetID="9"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par>
                          <p:cTn id="57" fill="hold">
                            <p:stCondLst>
                              <p:cond delay="6500"/>
                            </p:stCondLst>
                            <p:childTnLst>
                              <p:par>
                                <p:cTn id="58" presetID="9"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dissolv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3" grpId="0" animBg="1"/>
      <p:bldP spid="17" grpId="0" animBg="1"/>
      <p:bldP spid="18" grpId="0" animBg="1"/>
      <p:bldP spid="19" grpId="0" animBg="1"/>
      <p:bldP spid="20" grpId="0" animBg="1"/>
      <p:bldP spid="21"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Richardson Bay with many boats, showing blue boundary line. Summer of 2022.">
            <a:extLst>
              <a:ext uri="{FF2B5EF4-FFF2-40B4-BE49-F238E27FC236}">
                <a16:creationId xmlns:a16="http://schemas.microsoft.com/office/drawing/2014/main" id="{D5AF0BC7-7A0C-89F2-BEA6-3601C6AE002C}"/>
              </a:ext>
            </a:extLst>
          </p:cNvPr>
          <p:cNvPicPr>
            <a:picLocks noChangeAspect="1"/>
          </p:cNvPicPr>
          <p:nvPr/>
        </p:nvPicPr>
        <p:blipFill rotWithShape="1">
          <a:blip r:embed="rId2"/>
          <a:srcRect t="15730"/>
          <a:stretch/>
        </p:blipFill>
        <p:spPr>
          <a:xfrm>
            <a:off x="20" y="0"/>
            <a:ext cx="12191980" cy="6857990"/>
          </a:xfrm>
          <a:prstGeom prst="rect">
            <a:avLst/>
          </a:prstGeom>
          <a:noFill/>
        </p:spPr>
      </p:pic>
      <p:sp>
        <p:nvSpPr>
          <p:cNvPr id="2" name="Slide Number Placeholder 1" hidden="1">
            <a:extLst>
              <a:ext uri="{FF2B5EF4-FFF2-40B4-BE49-F238E27FC236}">
                <a16:creationId xmlns:a16="http://schemas.microsoft.com/office/drawing/2014/main" id="{736C8712-B942-3E8E-7974-D70B4EF14970}"/>
              </a:ext>
            </a:extLst>
          </p:cNvPr>
          <p:cNvSpPr>
            <a:spLocks noGrp="1"/>
          </p:cNvSpPr>
          <p:nvPr>
            <p:ph type="sldNum" sz="quarter" idx="11"/>
          </p:nvPr>
        </p:nvSpPr>
        <p:spPr/>
        <p:txBody>
          <a:bodyPr/>
          <a:lstStyle/>
          <a:p>
            <a:pPr>
              <a:spcAft>
                <a:spcPts val="600"/>
              </a:spcAft>
            </a:pPr>
            <a:fld id="{75DF2D63-3FF5-D547-96B9-BE9CCD1ABA58}" type="slidenum">
              <a:rPr lang="en-US" smtClean="0"/>
              <a:pPr>
                <a:spcAft>
                  <a:spcPts val="600"/>
                </a:spcAft>
              </a:pPr>
              <a:t>20</a:t>
            </a:fld>
            <a:endParaRPr lang="en-US" dirty="0"/>
          </a:p>
        </p:txBody>
      </p:sp>
      <p:sp>
        <p:nvSpPr>
          <p:cNvPr id="3" name="Footer Placeholder 2">
            <a:extLst>
              <a:ext uri="{FF2B5EF4-FFF2-40B4-BE49-F238E27FC236}">
                <a16:creationId xmlns:a16="http://schemas.microsoft.com/office/drawing/2014/main" id="{5E2EF203-9F8E-175C-92BF-2544E68E4DDF}"/>
              </a:ext>
            </a:extLst>
          </p:cNvPr>
          <p:cNvSpPr>
            <a:spLocks noGrp="1"/>
          </p:cNvSpPr>
          <p:nvPr>
            <p:ph type="ftr" sz="quarter" idx="12"/>
          </p:nvPr>
        </p:nvSpPr>
        <p:spPr/>
        <p:txBody>
          <a:bodyPr/>
          <a:lstStyle/>
          <a:p>
            <a:pPr>
              <a:spcAft>
                <a:spcPts val="600"/>
              </a:spcAft>
            </a:pPr>
            <a:r>
              <a:rPr lang="en-US" dirty="0"/>
              <a:t>presentation title</a:t>
            </a:r>
          </a:p>
        </p:txBody>
      </p:sp>
      <p:sp>
        <p:nvSpPr>
          <p:cNvPr id="5" name="TextBox 4">
            <a:extLst>
              <a:ext uri="{FF2B5EF4-FFF2-40B4-BE49-F238E27FC236}">
                <a16:creationId xmlns:a16="http://schemas.microsoft.com/office/drawing/2014/main" id="{44E2197F-167C-17FE-3C15-03390AADD4C2}"/>
              </a:ext>
            </a:extLst>
          </p:cNvPr>
          <p:cNvSpPr txBox="1"/>
          <p:nvPr/>
        </p:nvSpPr>
        <p:spPr>
          <a:xfrm>
            <a:off x="6834423" y="0"/>
            <a:ext cx="535755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Summer 2022 aerial view of Richardson Bay. Photo courtesy of the 111</a:t>
            </a:r>
            <a:r>
              <a:rPr kumimoji="0" lang="en-US" sz="1000" b="0" i="0" u="none" strike="noStrike" kern="1200" cap="none" spc="0" normalizeH="0" baseline="30000" noProof="0" dirty="0">
                <a:ln>
                  <a:noFill/>
                </a:ln>
                <a:solidFill>
                  <a:schemeClr val="bg1">
                    <a:lumMod val="95000"/>
                  </a:schemeClr>
                </a:solidFill>
                <a:effectLst/>
                <a:uLnTx/>
                <a:uFillTx/>
                <a:latin typeface="Calibri" panose="020F0502020204030204"/>
                <a:ea typeface="+mn-ea"/>
                <a:cs typeface="+mn-cs"/>
              </a:rPr>
              <a:t>th</a:t>
            </a:r>
            <a:r>
              <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 Air Squadron Photography.</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0D68D0C-349A-03DC-97D7-5573E16C126C}"/>
                  </a:ext>
                </a:extLst>
              </p14:cNvPr>
              <p14:cNvContentPartPr/>
              <p14:nvPr/>
            </p14:nvContentPartPr>
            <p14:xfrm>
              <a:off x="1738294" y="1291787"/>
              <a:ext cx="6428520" cy="2891880"/>
            </p14:xfrm>
          </p:contentPart>
        </mc:Choice>
        <mc:Fallback xmlns="">
          <p:pic>
            <p:nvPicPr>
              <p:cNvPr id="6" name="Ink 5">
                <a:extLst>
                  <a:ext uri="{FF2B5EF4-FFF2-40B4-BE49-F238E27FC236}">
                    <a16:creationId xmlns:a16="http://schemas.microsoft.com/office/drawing/2014/main" id="{80D68D0C-349A-03DC-97D7-5573E16C126C}"/>
                  </a:ext>
                </a:extLst>
              </p:cNvPr>
              <p:cNvPicPr/>
              <p:nvPr/>
            </p:nvPicPr>
            <p:blipFill>
              <a:blip r:embed="rId4"/>
              <a:stretch>
                <a:fillRect/>
              </a:stretch>
            </p:blipFill>
            <p:spPr>
              <a:xfrm>
                <a:off x="1720294" y="1273787"/>
                <a:ext cx="6464160" cy="2927520"/>
              </a:xfrm>
              <a:prstGeom prst="rect">
                <a:avLst/>
              </a:prstGeom>
            </p:spPr>
          </p:pic>
        </mc:Fallback>
      </mc:AlternateContent>
      <p:sp>
        <p:nvSpPr>
          <p:cNvPr id="7" name="TextBox 6">
            <a:extLst>
              <a:ext uri="{FF2B5EF4-FFF2-40B4-BE49-F238E27FC236}">
                <a16:creationId xmlns:a16="http://schemas.microsoft.com/office/drawing/2014/main" id="{EA4CBEDA-F899-B0A7-FF5B-A3C0E9366532}"/>
              </a:ext>
            </a:extLst>
          </p:cNvPr>
          <p:cNvSpPr txBox="1"/>
          <p:nvPr/>
        </p:nvSpPr>
        <p:spPr>
          <a:xfrm>
            <a:off x="514918" y="6074817"/>
            <a:ext cx="8903402" cy="584775"/>
          </a:xfrm>
          <a:prstGeom prst="rect">
            <a:avLst/>
          </a:prstGeom>
          <a:noFill/>
        </p:spPr>
        <p:txBody>
          <a:bodyPr wrap="square" rtlCol="0">
            <a:spAutoFit/>
          </a:bodyPr>
          <a:lstStyle/>
          <a:p>
            <a:r>
              <a:rPr lang="en-US" sz="3200" dirty="0">
                <a:solidFill>
                  <a:schemeClr val="bg1"/>
                </a:solidFill>
                <a:latin typeface="Aharoni" panose="02010803020104030203" pitchFamily="2" charset="-79"/>
                <a:cs typeface="Aharoni" panose="02010803020104030203" pitchFamily="2" charset="-79"/>
              </a:rPr>
              <a:t> SUMMER </a:t>
            </a:r>
            <a:r>
              <a:rPr lang="en-US" sz="3200" b="1" dirty="0">
                <a:solidFill>
                  <a:schemeClr val="bg1"/>
                </a:solidFill>
                <a:latin typeface="Aharoni" panose="02010803020104030203" pitchFamily="2" charset="-79"/>
                <a:cs typeface="Aharoni" panose="02010803020104030203" pitchFamily="2" charset="-79"/>
              </a:rPr>
              <a:t>2022</a:t>
            </a:r>
            <a:r>
              <a:rPr lang="en-US" sz="3200" dirty="0">
                <a:solidFill>
                  <a:schemeClr val="bg1"/>
                </a:solidFill>
                <a:latin typeface="Aharoni" panose="02010803020104030203" pitchFamily="2" charset="-79"/>
                <a:cs typeface="Aharoni" panose="02010803020104030203" pitchFamily="2" charset="-79"/>
              </a:rPr>
              <a:t> Aerial View of Richardson Bay</a:t>
            </a:r>
          </a:p>
        </p:txBody>
      </p:sp>
    </p:spTree>
    <p:extLst>
      <p:ext uri="{BB962C8B-B14F-4D97-AF65-F5344CB8AC3E}">
        <p14:creationId xmlns:p14="http://schemas.microsoft.com/office/powerpoint/2010/main" val="12474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2. Damage assessments</a:t>
            </a:r>
            <a:endParaRPr lang="en-US" dirty="0">
              <a:solidFill>
                <a:srgbClr val="FFFFFF"/>
              </a:solidFill>
              <a:latin typeface="Aharoni" panose="02010803020104030203" pitchFamily="2" charset="-79"/>
              <a:cs typeface="Aharoni" panose="02010803020104030203" pitchFamily="2" charset="-79"/>
            </a:endParaRPr>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21</a:t>
            </a:fld>
            <a:endParaRPr lang="en-US" dirty="0"/>
          </a:p>
        </p:txBody>
      </p:sp>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2" name="Text Placeholder 2" descr="Right side of page 21.&#10;Title: 2023 Monitoring Update:&#10;2. Damage Assessments (continued)&#10;&#10;Bar Graph showing low and high estimates for acres of damaged eelgrass due to anchor scour, Richardson Bay.  2017-2022">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graphicFrame>
        <p:nvGraphicFramePr>
          <p:cNvPr id="6" name="Chart 5">
            <a:extLst>
              <a:ext uri="{FF2B5EF4-FFF2-40B4-BE49-F238E27FC236}">
                <a16:creationId xmlns:a16="http://schemas.microsoft.com/office/drawing/2014/main" id="{6F213053-8634-C958-D8DD-619CEB333CD3}"/>
              </a:ext>
            </a:extLst>
          </p:cNvPr>
          <p:cNvGraphicFramePr>
            <a:graphicFrameLocks/>
          </p:cNvGraphicFramePr>
          <p:nvPr>
            <p:extLst>
              <p:ext uri="{D42A27DB-BD31-4B8C-83A1-F6EECF244321}">
                <p14:modId xmlns:p14="http://schemas.microsoft.com/office/powerpoint/2010/main" val="1531040180"/>
              </p:ext>
            </p:extLst>
          </p:nvPr>
        </p:nvGraphicFramePr>
        <p:xfrm>
          <a:off x="6163510" y="1794289"/>
          <a:ext cx="5641011" cy="3971547"/>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descr="Aerial view of Richardson Bay, Courtesy of Audubon CA">
            <a:extLst>
              <a:ext uri="{FF2B5EF4-FFF2-40B4-BE49-F238E27FC236}">
                <a16:creationId xmlns:a16="http://schemas.microsoft.com/office/drawing/2014/main" id="{F61F3163-0BE3-45B0-FB62-1E49B14BF361}"/>
              </a:ext>
            </a:extLst>
          </p:cNvPr>
          <p:cNvGrpSpPr/>
          <p:nvPr/>
        </p:nvGrpSpPr>
        <p:grpSpPr>
          <a:xfrm>
            <a:off x="482808" y="1029254"/>
            <a:ext cx="4929098" cy="4799491"/>
            <a:chOff x="6538366" y="1383738"/>
            <a:chExt cx="4929098" cy="4799491"/>
          </a:xfrm>
        </p:grpSpPr>
        <p:pic>
          <p:nvPicPr>
            <p:cNvPr id="16" name="Picture 15" descr="Photo of Richardson Bay with boats and showing anchor scour.&#10;Courtesy of Audubon CA">
              <a:extLst>
                <a:ext uri="{FF2B5EF4-FFF2-40B4-BE49-F238E27FC236}">
                  <a16:creationId xmlns:a16="http://schemas.microsoft.com/office/drawing/2014/main" id="{E2C2E9C0-F4D7-6ED4-0D95-285274B89FE0}"/>
                </a:ext>
              </a:extLst>
            </p:cNvPr>
            <p:cNvPicPr>
              <a:picLocks noChangeAspect="1"/>
            </p:cNvPicPr>
            <p:nvPr/>
          </p:nvPicPr>
          <p:blipFill rotWithShape="1">
            <a:blip r:embed="rId4"/>
            <a:srcRect l="1605" t="-376" r="32336" b="374"/>
            <a:stretch/>
          </p:blipFill>
          <p:spPr>
            <a:xfrm>
              <a:off x="6538366" y="1383738"/>
              <a:ext cx="4929098" cy="475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DEECDD16-6EED-BACB-C180-E506FF62446B}"/>
                </a:ext>
              </a:extLst>
            </p:cNvPr>
            <p:cNvSpPr txBox="1"/>
            <p:nvPr/>
          </p:nvSpPr>
          <p:spPr>
            <a:xfrm>
              <a:off x="7962723" y="5860064"/>
              <a:ext cx="345395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Photo: 111</a:t>
              </a:r>
              <a:r>
                <a:rPr kumimoji="0" lang="en-US" sz="1500" b="0" i="0" u="none" strike="noStrike" kern="1200" cap="none" spc="0" normalizeH="0" baseline="30000" noProof="0" dirty="0">
                  <a:ln>
                    <a:noFill/>
                  </a:ln>
                  <a:solidFill>
                    <a:prstClr val="white">
                      <a:lumMod val="95000"/>
                    </a:prstClr>
                  </a:solidFill>
                  <a:effectLst/>
                  <a:uLnTx/>
                  <a:uFillTx/>
                  <a:latin typeface="Calibri" panose="020F0502020204030204"/>
                  <a:ea typeface="+mn-ea"/>
                  <a:cs typeface="+mn-cs"/>
                </a:rPr>
                <a:t>th</a:t>
              </a:r>
              <a:r>
                <a:rPr kumimoji="0" lang="en-US" sz="15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Group, courtesy Audubon CA</a:t>
              </a:r>
            </a:p>
          </p:txBody>
        </p:sp>
      </p:grpSp>
    </p:spTree>
    <p:extLst>
      <p:ext uri="{BB962C8B-B14F-4D97-AF65-F5344CB8AC3E}">
        <p14:creationId xmlns:p14="http://schemas.microsoft.com/office/powerpoint/2010/main" val="4050735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2. Damage assessments</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2 bullet points under title describing 2022 survey.">
            <a:extLst>
              <a:ext uri="{FF2B5EF4-FFF2-40B4-BE49-F238E27FC236}">
                <a16:creationId xmlns:a16="http://schemas.microsoft.com/office/drawing/2014/main" id="{AAD9F940-BA56-74F7-87F0-7199A77BB8B8}"/>
              </a:ext>
            </a:extLst>
          </p:cNvPr>
          <p:cNvSpPr>
            <a:spLocks noGrp="1"/>
          </p:cNvSpPr>
          <p:nvPr>
            <p:ph sz="half" idx="2"/>
          </p:nvPr>
        </p:nvSpPr>
        <p:spPr>
          <a:xfrm>
            <a:off x="6102246" y="1457092"/>
            <a:ext cx="5327754" cy="4980777"/>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2022 survey:</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Assessment influenced by area of unknown damage, suspected harmful algal bloom</a:t>
            </a: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22</a:t>
            </a:fld>
            <a:endParaRPr lang="en-US" dirty="0"/>
          </a:p>
        </p:txBody>
      </p:sp>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2" name="Text Placeholder 2" descr="Right side of page 22. &#10;Title: 2023 Monitoring Update: &#10;2. Damage Assessments (continued)">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pic>
        <p:nvPicPr>
          <p:cNvPr id="6" name="Picture 5" descr="A map of Richardson Bay showing 2022 damage to eelgrass bed in red, 2021 damage in blue, and an area with black diagonal lines showing unknown damage to eelgrass bed.">
            <a:extLst>
              <a:ext uri="{FF2B5EF4-FFF2-40B4-BE49-F238E27FC236}">
                <a16:creationId xmlns:a16="http://schemas.microsoft.com/office/drawing/2014/main" id="{4150484B-F30A-22C0-55F4-E0192D68589A}"/>
              </a:ext>
            </a:extLst>
          </p:cNvPr>
          <p:cNvPicPr>
            <a:picLocks noChangeAspect="1"/>
          </p:cNvPicPr>
          <p:nvPr/>
        </p:nvPicPr>
        <p:blipFill>
          <a:blip r:embed="rId3"/>
          <a:stretch>
            <a:fillRect/>
          </a:stretch>
        </p:blipFill>
        <p:spPr>
          <a:xfrm>
            <a:off x="233195" y="1573737"/>
            <a:ext cx="5291666" cy="4114270"/>
          </a:xfrm>
          <a:prstGeom prst="rect">
            <a:avLst/>
          </a:prstGeom>
        </p:spPr>
      </p:pic>
    </p:spTree>
    <p:extLst>
      <p:ext uri="{BB962C8B-B14F-4D97-AF65-F5344CB8AC3E}">
        <p14:creationId xmlns:p14="http://schemas.microsoft.com/office/powerpoint/2010/main" val="2137198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2. Damage assessments</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2 bullet points under title describing 2023 survey.">
            <a:extLst>
              <a:ext uri="{FF2B5EF4-FFF2-40B4-BE49-F238E27FC236}">
                <a16:creationId xmlns:a16="http://schemas.microsoft.com/office/drawing/2014/main" id="{AAD9F940-BA56-74F7-87F0-7199A77BB8B8}"/>
              </a:ext>
            </a:extLst>
          </p:cNvPr>
          <p:cNvSpPr>
            <a:spLocks noGrp="1"/>
          </p:cNvSpPr>
          <p:nvPr>
            <p:ph sz="half" idx="2"/>
          </p:nvPr>
        </p:nvSpPr>
        <p:spPr>
          <a:xfrm>
            <a:off x="6102246" y="1457092"/>
            <a:ext cx="5327754" cy="4980777"/>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2023 survey:</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Assessment not possible due to macroalgal mat obscuring the eelgrass bed from view</a:t>
            </a: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23</a:t>
            </a:fld>
            <a:endParaRPr lang="en-US" dirty="0"/>
          </a:p>
        </p:txBody>
      </p:sp>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2" name="Text Placeholder 2" descr="Right side of page 23.&#10;2023 Monitoring Update: &#10;2. Damage Assessments (continued)">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pic>
        <p:nvPicPr>
          <p:cNvPr id="5" name="Picture 4" descr="Aerial view of Richardson Bay with macroalgal mat obscuring eelgrass bed from view.">
            <a:extLst>
              <a:ext uri="{FF2B5EF4-FFF2-40B4-BE49-F238E27FC236}">
                <a16:creationId xmlns:a16="http://schemas.microsoft.com/office/drawing/2014/main" id="{9B0D42D5-A182-4EF1-F523-F7AE8C81E412}"/>
              </a:ext>
            </a:extLst>
          </p:cNvPr>
          <p:cNvPicPr>
            <a:picLocks noChangeAspect="1"/>
          </p:cNvPicPr>
          <p:nvPr/>
        </p:nvPicPr>
        <p:blipFill rotWithShape="1">
          <a:blip r:embed="rId3"/>
          <a:srcRect t="15746" r="19288" b="13500"/>
          <a:stretch/>
        </p:blipFill>
        <p:spPr>
          <a:xfrm>
            <a:off x="210084" y="1752217"/>
            <a:ext cx="5325743" cy="3116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7193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24</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8" name="Picture 4">
            <a:extLst>
              <a:ext uri="{FF2B5EF4-FFF2-40B4-BE49-F238E27FC236}">
                <a16:creationId xmlns:a16="http://schemas.microsoft.com/office/drawing/2014/main" id="{770BF5BD-9EE9-4E40-ABC6-CD868BE368D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6643" y="215477"/>
            <a:ext cx="1298707" cy="126617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207AABE-9D23-6A4D-94BB-F3E96E2E3A11}"/>
              </a:ext>
            </a:extLst>
          </p:cNvPr>
          <p:cNvSpPr txBox="1"/>
          <p:nvPr/>
        </p:nvSpPr>
        <p:spPr>
          <a:xfrm>
            <a:off x="10154140" y="1461052"/>
            <a:ext cx="1963712" cy="369332"/>
          </a:xfrm>
          <a:prstGeom prst="rect">
            <a:avLst/>
          </a:prstGeom>
          <a:noFill/>
        </p:spPr>
        <p:txBody>
          <a:bodyPr wrap="square" rtlCol="0">
            <a:spAutoFit/>
          </a:bodyPr>
          <a:lstStyle/>
          <a:p>
            <a:pPr algn="ctr"/>
            <a:r>
              <a:rPr lang="en-US" b="1" dirty="0">
                <a:solidFill>
                  <a:schemeClr val="bg1"/>
                </a:solidFill>
                <a:latin typeface="Aharoni" panose="02010803020104030203" pitchFamily="2" charset="-79"/>
                <a:cs typeface="Aharoni" panose="02010803020104030203" pitchFamily="2" charset="-79"/>
              </a:rPr>
              <a:t>rbra.ca.gov</a:t>
            </a:r>
          </a:p>
        </p:txBody>
      </p:sp>
      <p:sp>
        <p:nvSpPr>
          <p:cNvPr id="6" name="Text Placeholder 2">
            <a:extLst>
              <a:ext uri="{FF2B5EF4-FFF2-40B4-BE49-F238E27FC236}">
                <a16:creationId xmlns:a16="http://schemas.microsoft.com/office/drawing/2014/main" id="{345275F2-AD96-8DE2-C81B-F503D396984F}"/>
              </a:ext>
            </a:extLst>
          </p:cNvPr>
          <p:cNvSpPr txBox="1">
            <a:spLocks/>
          </p:cNvSpPr>
          <p:nvPr/>
        </p:nvSpPr>
        <p:spPr>
          <a:xfrm>
            <a:off x="420624" y="973260"/>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FFFF"/>
                </a:solidFill>
                <a:latin typeface="Aharoni" panose="02010803020104030203" pitchFamily="2" charset="-79"/>
                <a:cs typeface="Aharoni" panose="02010803020104030203" pitchFamily="2" charset="-79"/>
              </a:rPr>
              <a:t>2. Damage assessments</a:t>
            </a:r>
            <a:endParaRPr lang="en-US" dirty="0">
              <a:solidFill>
                <a:srgbClr val="FFFFFF"/>
              </a:solidFill>
              <a:latin typeface="Aharoni" panose="02010803020104030203" pitchFamily="2" charset="-79"/>
              <a:cs typeface="Aharoni" panose="02010803020104030203" pitchFamily="2" charset="-79"/>
            </a:endParaRPr>
          </a:p>
        </p:txBody>
      </p:sp>
      <p:sp>
        <p:nvSpPr>
          <p:cNvPr id="7" name="Text Placeholder 2" descr="Title: Left side of page 24.&#10;2023 Monitoring Update:&#10;2. Damage Assessments">
            <a:extLst>
              <a:ext uri="{FF2B5EF4-FFF2-40B4-BE49-F238E27FC236}">
                <a16:creationId xmlns:a16="http://schemas.microsoft.com/office/drawing/2014/main" id="{7D8F2BC2-1F64-9E22-F7D9-3C8612364714}"/>
              </a:ext>
            </a:extLst>
          </p:cNvPr>
          <p:cNvSpPr txBox="1">
            <a:spLocks/>
          </p:cNvSpPr>
          <p:nvPr/>
        </p:nvSpPr>
        <p:spPr>
          <a:xfrm>
            <a:off x="507827" y="654049"/>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sp>
        <p:nvSpPr>
          <p:cNvPr id="9" name="Content Placeholder 3" descr="3 bullet points describing additional findings of damage assessments.">
            <a:extLst>
              <a:ext uri="{FF2B5EF4-FFF2-40B4-BE49-F238E27FC236}">
                <a16:creationId xmlns:a16="http://schemas.microsoft.com/office/drawing/2014/main" id="{2C832EDA-0B13-DF2C-2309-538DC427AA4C}"/>
              </a:ext>
            </a:extLst>
          </p:cNvPr>
          <p:cNvSpPr txBox="1">
            <a:spLocks/>
          </p:cNvSpPr>
          <p:nvPr/>
        </p:nvSpPr>
        <p:spPr>
          <a:xfrm>
            <a:off x="496055" y="1492244"/>
            <a:ext cx="2454064" cy="4352544"/>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sz="1400" dirty="0">
                <a:solidFill>
                  <a:schemeClr val="bg1"/>
                </a:solidFill>
                <a:latin typeface="Arial" panose="020B0604020202020204" pitchFamily="34" charset="0"/>
                <a:cs typeface="Arial" panose="020B0604020202020204" pitchFamily="34" charset="0"/>
              </a:rPr>
              <a:t>Additional findings:</a:t>
            </a:r>
          </a:p>
          <a:p>
            <a:pPr marL="742950" lvl="2" indent="-285750">
              <a:buFont typeface="Wingdings" panose="020B0604020202020204" pitchFamily="34" charset="0"/>
              <a:buChar char="Ø"/>
            </a:pPr>
            <a:r>
              <a:rPr lang="en-US" sz="1400" dirty="0">
                <a:solidFill>
                  <a:schemeClr val="bg1"/>
                </a:solidFill>
                <a:latin typeface="Arial" panose="020B0604020202020204" pitchFamily="34" charset="0"/>
                <a:cs typeface="Arial" panose="020B0604020202020204" pitchFamily="34" charset="0"/>
              </a:rPr>
              <a:t>Some, but not all, anchor scars show signs of recovery</a:t>
            </a:r>
          </a:p>
          <a:p>
            <a:pPr marL="742950" lvl="2" indent="-285750">
              <a:buFont typeface="Wingdings" panose="020B0604020202020204" pitchFamily="34" charset="0"/>
              <a:buChar char="Ø"/>
            </a:pPr>
            <a:r>
              <a:rPr lang="en-US" sz="1400" dirty="0">
                <a:solidFill>
                  <a:schemeClr val="bg1"/>
                </a:solidFill>
                <a:latin typeface="Arial" panose="020B0604020202020204" pitchFamily="34" charset="0"/>
                <a:cs typeface="Arial" panose="020B0604020202020204" pitchFamily="34" charset="0"/>
              </a:rPr>
              <a:t>Suggests recovery takes more than one year</a:t>
            </a: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grpSp>
        <p:nvGrpSpPr>
          <p:cNvPr id="42" name="Group 41" descr="Middle of page 24.  4 Aerial Photos:&#10;2 Aerial photos of Richardson Bay showing recovery areas circled in green for 2021 and 2022.  &#10;2 Aerial photos of Richardson Bay showing areas of no recovery, circled in red for 2021, and 2022.">
            <a:extLst>
              <a:ext uri="{FF2B5EF4-FFF2-40B4-BE49-F238E27FC236}">
                <a16:creationId xmlns:a16="http://schemas.microsoft.com/office/drawing/2014/main" id="{E399B907-1399-3386-0F29-BCEC75C0E60C}"/>
              </a:ext>
            </a:extLst>
          </p:cNvPr>
          <p:cNvGrpSpPr/>
          <p:nvPr/>
        </p:nvGrpSpPr>
        <p:grpSpPr>
          <a:xfrm>
            <a:off x="2964976" y="1447822"/>
            <a:ext cx="7355416" cy="5313405"/>
            <a:chOff x="2950119" y="1729946"/>
            <a:chExt cx="7355416" cy="5313405"/>
          </a:xfrm>
        </p:grpSpPr>
        <p:grpSp>
          <p:nvGrpSpPr>
            <p:cNvPr id="41" name="Group 40">
              <a:extLst>
                <a:ext uri="{FF2B5EF4-FFF2-40B4-BE49-F238E27FC236}">
                  <a16:creationId xmlns:a16="http://schemas.microsoft.com/office/drawing/2014/main" id="{A4682970-8BCB-C11E-7CEF-C945DAA26267}"/>
                </a:ext>
              </a:extLst>
            </p:cNvPr>
            <p:cNvGrpSpPr/>
            <p:nvPr/>
          </p:nvGrpSpPr>
          <p:grpSpPr>
            <a:xfrm>
              <a:off x="2950119" y="1729946"/>
              <a:ext cx="7355416" cy="5313405"/>
              <a:chOff x="2950119" y="1729946"/>
              <a:chExt cx="7355416" cy="5313405"/>
            </a:xfrm>
          </p:grpSpPr>
          <p:sp>
            <p:nvSpPr>
              <p:cNvPr id="39" name="Rounded Rectangle 38">
                <a:extLst>
                  <a:ext uri="{FF2B5EF4-FFF2-40B4-BE49-F238E27FC236}">
                    <a16:creationId xmlns:a16="http://schemas.microsoft.com/office/drawing/2014/main" id="{CDB0CE22-1B46-8228-FEB0-CEE4F1E30347}"/>
                  </a:ext>
                </a:extLst>
              </p:cNvPr>
              <p:cNvSpPr/>
              <p:nvPr/>
            </p:nvSpPr>
            <p:spPr>
              <a:xfrm>
                <a:off x="2950119" y="1729946"/>
                <a:ext cx="7355416" cy="5313405"/>
              </a:xfrm>
              <a:prstGeom prst="roundRect">
                <a:avLst>
                  <a:gd name="adj" fmla="val 480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81393E63-4CCC-890A-FF5B-153C981A4877}"/>
                  </a:ext>
                </a:extLst>
              </p:cNvPr>
              <p:cNvGrpSpPr>
                <a:grpSpLocks noChangeAspect="1"/>
              </p:cNvGrpSpPr>
              <p:nvPr/>
            </p:nvGrpSpPr>
            <p:grpSpPr>
              <a:xfrm>
                <a:off x="3240569" y="1952368"/>
                <a:ext cx="6718977" cy="4731199"/>
                <a:chOff x="4125081" y="657135"/>
                <a:chExt cx="7002542" cy="5362835"/>
              </a:xfrm>
            </p:grpSpPr>
            <p:grpSp>
              <p:nvGrpSpPr>
                <p:cNvPr id="11" name="Group 10">
                  <a:extLst>
                    <a:ext uri="{FF2B5EF4-FFF2-40B4-BE49-F238E27FC236}">
                      <a16:creationId xmlns:a16="http://schemas.microsoft.com/office/drawing/2014/main" id="{7A696422-FCBD-7F22-7788-27181453DBCE}"/>
                    </a:ext>
                  </a:extLst>
                </p:cNvPr>
                <p:cNvGrpSpPr/>
                <p:nvPr/>
              </p:nvGrpSpPr>
              <p:grpSpPr>
                <a:xfrm>
                  <a:off x="4125081" y="657135"/>
                  <a:ext cx="7002542" cy="5362835"/>
                  <a:chOff x="4125081" y="657135"/>
                  <a:chExt cx="7002542" cy="5362835"/>
                </a:xfrm>
              </p:grpSpPr>
              <p:pic>
                <p:nvPicPr>
                  <p:cNvPr id="18" name="Picture 17" descr="2023 Monitor">
                    <a:extLst>
                      <a:ext uri="{FF2B5EF4-FFF2-40B4-BE49-F238E27FC236}">
                        <a16:creationId xmlns:a16="http://schemas.microsoft.com/office/drawing/2014/main" id="{112402FE-0BAF-0F5A-A988-EEF59D0CEC77}"/>
                      </a:ext>
                    </a:extLst>
                  </p:cNvPr>
                  <p:cNvPicPr>
                    <a:picLocks noChangeAspect="1"/>
                  </p:cNvPicPr>
                  <p:nvPr/>
                </p:nvPicPr>
                <p:blipFill rotWithShape="1">
                  <a:blip r:embed="rId3"/>
                  <a:srcRect r="9422" b="-3"/>
                  <a:stretch/>
                </p:blipFill>
                <p:spPr>
                  <a:xfrm>
                    <a:off x="4125081" y="972235"/>
                    <a:ext cx="3383280" cy="5047735"/>
                  </a:xfrm>
                  <a:prstGeom prst="rect">
                    <a:avLst/>
                  </a:prstGeom>
                </p:spPr>
              </p:pic>
              <p:sp>
                <p:nvSpPr>
                  <p:cNvPr id="19" name="Content Placeholder 2">
                    <a:extLst>
                      <a:ext uri="{FF2B5EF4-FFF2-40B4-BE49-F238E27FC236}">
                        <a16:creationId xmlns:a16="http://schemas.microsoft.com/office/drawing/2014/main" id="{16D6B148-749B-EB71-2683-F77056491520}"/>
                      </a:ext>
                    </a:extLst>
                  </p:cNvPr>
                  <p:cNvSpPr txBox="1">
                    <a:spLocks/>
                  </p:cNvSpPr>
                  <p:nvPr/>
                </p:nvSpPr>
                <p:spPr>
                  <a:xfrm>
                    <a:off x="5238224" y="657135"/>
                    <a:ext cx="1156993" cy="3430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accent1"/>
                        </a:solidFill>
                        <a:latin typeface="+mn-lt"/>
                      </a:rPr>
                      <a:t>Recovery</a:t>
                    </a:r>
                  </a:p>
                </p:txBody>
              </p:sp>
              <p:grpSp>
                <p:nvGrpSpPr>
                  <p:cNvPr id="20" name="Group 19">
                    <a:extLst>
                      <a:ext uri="{FF2B5EF4-FFF2-40B4-BE49-F238E27FC236}">
                        <a16:creationId xmlns:a16="http://schemas.microsoft.com/office/drawing/2014/main" id="{88459EDC-2862-13C1-B902-D8897A44FA33}"/>
                      </a:ext>
                    </a:extLst>
                  </p:cNvPr>
                  <p:cNvGrpSpPr/>
                  <p:nvPr/>
                </p:nvGrpSpPr>
                <p:grpSpPr>
                  <a:xfrm>
                    <a:off x="7744343" y="688683"/>
                    <a:ext cx="3383280" cy="5327609"/>
                    <a:chOff x="7744343" y="688683"/>
                    <a:chExt cx="3383280" cy="5327609"/>
                  </a:xfrm>
                </p:grpSpPr>
                <p:grpSp>
                  <p:nvGrpSpPr>
                    <p:cNvPr id="21" name="Group 20">
                      <a:extLst>
                        <a:ext uri="{FF2B5EF4-FFF2-40B4-BE49-F238E27FC236}">
                          <a16:creationId xmlns:a16="http://schemas.microsoft.com/office/drawing/2014/main" id="{38B5599C-E5FC-5067-A387-4942C1263EF0}"/>
                        </a:ext>
                      </a:extLst>
                    </p:cNvPr>
                    <p:cNvGrpSpPr/>
                    <p:nvPr/>
                  </p:nvGrpSpPr>
                  <p:grpSpPr>
                    <a:xfrm>
                      <a:off x="7744343" y="968557"/>
                      <a:ext cx="3383280" cy="5047735"/>
                      <a:chOff x="7826814" y="949662"/>
                      <a:chExt cx="3383280" cy="5047735"/>
                    </a:xfrm>
                  </p:grpSpPr>
                  <p:pic>
                    <p:nvPicPr>
                      <p:cNvPr id="23" name="Picture 22" descr="A satellite image of a boat in the water&#10;&#10;Description automatically generated">
                        <a:extLst>
                          <a:ext uri="{FF2B5EF4-FFF2-40B4-BE49-F238E27FC236}">
                            <a16:creationId xmlns:a16="http://schemas.microsoft.com/office/drawing/2014/main" id="{BDB4237E-5C40-3F92-522F-ED8C556942B2}"/>
                          </a:ext>
                        </a:extLst>
                      </p:cNvPr>
                      <p:cNvPicPr>
                        <a:picLocks noChangeAspect="1"/>
                      </p:cNvPicPr>
                      <p:nvPr/>
                    </p:nvPicPr>
                    <p:blipFill rotWithShape="1">
                      <a:blip r:embed="rId4"/>
                      <a:srcRect r="3903" b="-3"/>
                      <a:stretch/>
                    </p:blipFill>
                    <p:spPr>
                      <a:xfrm>
                        <a:off x="7826814" y="949662"/>
                        <a:ext cx="3383280" cy="5047735"/>
                      </a:xfrm>
                      <a:prstGeom prst="rect">
                        <a:avLst/>
                      </a:prstGeom>
                      <a:ln>
                        <a:noFill/>
                      </a:ln>
                    </p:spPr>
                  </p:pic>
                  <p:grpSp>
                    <p:nvGrpSpPr>
                      <p:cNvPr id="24" name="Group 23">
                        <a:extLst>
                          <a:ext uri="{FF2B5EF4-FFF2-40B4-BE49-F238E27FC236}">
                            <a16:creationId xmlns:a16="http://schemas.microsoft.com/office/drawing/2014/main" id="{061F914C-9BBB-7B69-5AD8-1CFDBFCA4985}"/>
                          </a:ext>
                        </a:extLst>
                      </p:cNvPr>
                      <p:cNvGrpSpPr/>
                      <p:nvPr/>
                    </p:nvGrpSpPr>
                    <p:grpSpPr>
                      <a:xfrm>
                        <a:off x="8238736" y="953856"/>
                        <a:ext cx="2971358" cy="4823953"/>
                        <a:chOff x="8238736" y="953856"/>
                        <a:chExt cx="2971358" cy="4823953"/>
                      </a:xfrm>
                    </p:grpSpPr>
                    <p:sp>
                      <p:nvSpPr>
                        <p:cNvPr id="25" name="Content Placeholder 2">
                          <a:extLst>
                            <a:ext uri="{FF2B5EF4-FFF2-40B4-BE49-F238E27FC236}">
                              <a16:creationId xmlns:a16="http://schemas.microsoft.com/office/drawing/2014/main" id="{D39D78C9-9964-D42F-F0DD-89D0001C4CDD}"/>
                            </a:ext>
                          </a:extLst>
                        </p:cNvPr>
                        <p:cNvSpPr txBox="1">
                          <a:spLocks/>
                        </p:cNvSpPr>
                        <p:nvPr/>
                      </p:nvSpPr>
                      <p:spPr>
                        <a:xfrm>
                          <a:off x="10518230" y="972234"/>
                          <a:ext cx="681146" cy="3430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bg2"/>
                              </a:solidFill>
                              <a:latin typeface="+mn-lt"/>
                            </a:rPr>
                            <a:t>2021</a:t>
                          </a:r>
                        </a:p>
                      </p:txBody>
                    </p:sp>
                    <p:sp>
                      <p:nvSpPr>
                        <p:cNvPr id="26" name="Content Placeholder 2">
                          <a:extLst>
                            <a:ext uri="{FF2B5EF4-FFF2-40B4-BE49-F238E27FC236}">
                              <a16:creationId xmlns:a16="http://schemas.microsoft.com/office/drawing/2014/main" id="{A8364EB1-A239-3888-8049-66156457F579}"/>
                            </a:ext>
                          </a:extLst>
                        </p:cNvPr>
                        <p:cNvSpPr txBox="1">
                          <a:spLocks/>
                        </p:cNvSpPr>
                        <p:nvPr/>
                      </p:nvSpPr>
                      <p:spPr>
                        <a:xfrm>
                          <a:off x="10528948" y="3511170"/>
                          <a:ext cx="681146" cy="3430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bg2"/>
                              </a:solidFill>
                              <a:latin typeface="+mn-lt"/>
                            </a:rPr>
                            <a:t>2022</a:t>
                          </a:r>
                        </a:p>
                      </p:txBody>
                    </p:sp>
                    <p:grpSp>
                      <p:nvGrpSpPr>
                        <p:cNvPr id="30" name="Group 29">
                          <a:extLst>
                            <a:ext uri="{FF2B5EF4-FFF2-40B4-BE49-F238E27FC236}">
                              <a16:creationId xmlns:a16="http://schemas.microsoft.com/office/drawing/2014/main" id="{EA73093D-A670-41D2-4C68-64B97D1DCF2C}"/>
                            </a:ext>
                          </a:extLst>
                        </p:cNvPr>
                        <p:cNvGrpSpPr/>
                        <p:nvPr/>
                      </p:nvGrpSpPr>
                      <p:grpSpPr>
                        <a:xfrm>
                          <a:off x="8238736" y="953856"/>
                          <a:ext cx="2193871" cy="4823953"/>
                          <a:chOff x="8238736" y="953856"/>
                          <a:chExt cx="2193871" cy="4823953"/>
                        </a:xfrm>
                      </p:grpSpPr>
                      <p:sp>
                        <p:nvSpPr>
                          <p:cNvPr id="31" name="Oval 30">
                            <a:extLst>
                              <a:ext uri="{FF2B5EF4-FFF2-40B4-BE49-F238E27FC236}">
                                <a16:creationId xmlns:a16="http://schemas.microsoft.com/office/drawing/2014/main" id="{E05EFEF6-F495-3819-34D1-984E49CA3444}"/>
                              </a:ext>
                            </a:extLst>
                          </p:cNvPr>
                          <p:cNvSpPr/>
                          <p:nvPr/>
                        </p:nvSpPr>
                        <p:spPr>
                          <a:xfrm>
                            <a:off x="9781382" y="3555342"/>
                            <a:ext cx="651225" cy="6563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7CEFA87-F109-6EE3-6B52-71ADCC70FC86}"/>
                              </a:ext>
                            </a:extLst>
                          </p:cNvPr>
                          <p:cNvSpPr/>
                          <p:nvPr/>
                        </p:nvSpPr>
                        <p:spPr>
                          <a:xfrm>
                            <a:off x="9724379" y="953856"/>
                            <a:ext cx="651225" cy="6563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1AB00464-E19D-543F-16B5-610FA2E9C18D}"/>
                              </a:ext>
                            </a:extLst>
                          </p:cNvPr>
                          <p:cNvSpPr/>
                          <p:nvPr/>
                        </p:nvSpPr>
                        <p:spPr>
                          <a:xfrm>
                            <a:off x="9041093" y="1962262"/>
                            <a:ext cx="1231992" cy="1182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B176A2B8-FA30-CBC0-F1F7-BDDFCE223427}"/>
                              </a:ext>
                            </a:extLst>
                          </p:cNvPr>
                          <p:cNvSpPr/>
                          <p:nvPr/>
                        </p:nvSpPr>
                        <p:spPr>
                          <a:xfrm>
                            <a:off x="9017240" y="4545369"/>
                            <a:ext cx="1231992" cy="1182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14B1DB01-35F5-502C-5D14-DE0A46E83233}"/>
                              </a:ext>
                            </a:extLst>
                          </p:cNvPr>
                          <p:cNvSpPr/>
                          <p:nvPr/>
                        </p:nvSpPr>
                        <p:spPr>
                          <a:xfrm>
                            <a:off x="8238736" y="5203933"/>
                            <a:ext cx="555408" cy="5738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1011BA3-D12E-4E12-60CA-3492C90D48A2}"/>
                              </a:ext>
                            </a:extLst>
                          </p:cNvPr>
                          <p:cNvSpPr/>
                          <p:nvPr/>
                        </p:nvSpPr>
                        <p:spPr>
                          <a:xfrm>
                            <a:off x="8246687" y="2726305"/>
                            <a:ext cx="555408" cy="5738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22" name="Content Placeholder 2">
                      <a:extLst>
                        <a:ext uri="{FF2B5EF4-FFF2-40B4-BE49-F238E27FC236}">
                          <a16:creationId xmlns:a16="http://schemas.microsoft.com/office/drawing/2014/main" id="{71CE2E2E-F865-E66B-5A1B-FE06579785EC}"/>
                        </a:ext>
                      </a:extLst>
                    </p:cNvPr>
                    <p:cNvSpPr txBox="1">
                      <a:spLocks/>
                    </p:cNvSpPr>
                    <p:nvPr/>
                  </p:nvSpPr>
                  <p:spPr>
                    <a:xfrm>
                      <a:off x="8766626" y="688683"/>
                      <a:ext cx="1482606" cy="3430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accent1"/>
                          </a:solidFill>
                          <a:latin typeface="+mn-lt"/>
                        </a:rPr>
                        <a:t>No Recovery</a:t>
                      </a:r>
                    </a:p>
                  </p:txBody>
                </p:sp>
              </p:grpSp>
            </p:grpSp>
            <p:sp>
              <p:nvSpPr>
                <p:cNvPr id="12" name="Oval 11">
                  <a:extLst>
                    <a:ext uri="{FF2B5EF4-FFF2-40B4-BE49-F238E27FC236}">
                      <a16:creationId xmlns:a16="http://schemas.microsoft.com/office/drawing/2014/main" id="{F1A139F7-D3F3-54F8-9769-93EBA96D8440}"/>
                    </a:ext>
                  </a:extLst>
                </p:cNvPr>
                <p:cNvSpPr/>
                <p:nvPr/>
              </p:nvSpPr>
              <p:spPr>
                <a:xfrm>
                  <a:off x="4524573" y="980185"/>
                  <a:ext cx="784429" cy="429958"/>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BEAE58E-E921-5D8B-2FC6-F85B4E3F39CB}"/>
                    </a:ext>
                  </a:extLst>
                </p:cNvPr>
                <p:cNvSpPr/>
                <p:nvPr/>
              </p:nvSpPr>
              <p:spPr>
                <a:xfrm>
                  <a:off x="4699221" y="1445041"/>
                  <a:ext cx="694254" cy="989636"/>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F419949-5752-92FE-228E-DC67C243E4A2}"/>
                    </a:ext>
                  </a:extLst>
                </p:cNvPr>
                <p:cNvSpPr/>
                <p:nvPr/>
              </p:nvSpPr>
              <p:spPr>
                <a:xfrm>
                  <a:off x="4783413" y="3928506"/>
                  <a:ext cx="694254" cy="989636"/>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A2FFA40-195F-BFD6-6EF8-A735334CC490}"/>
                    </a:ext>
                  </a:extLst>
                </p:cNvPr>
                <p:cNvSpPr/>
                <p:nvPr/>
              </p:nvSpPr>
              <p:spPr>
                <a:xfrm>
                  <a:off x="4600043" y="3496102"/>
                  <a:ext cx="784429" cy="429958"/>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DB54178-28A2-C66B-001A-F9F9DC5B2402}"/>
                    </a:ext>
                  </a:extLst>
                </p:cNvPr>
                <p:cNvSpPr/>
                <p:nvPr/>
              </p:nvSpPr>
              <p:spPr>
                <a:xfrm>
                  <a:off x="5924504" y="2548001"/>
                  <a:ext cx="651225" cy="656375"/>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7A99DA6-757C-3ED8-D2D5-F1D7B7513B9D}"/>
                    </a:ext>
                  </a:extLst>
                </p:cNvPr>
                <p:cNvSpPr/>
                <p:nvPr/>
              </p:nvSpPr>
              <p:spPr>
                <a:xfrm>
                  <a:off x="5983435" y="5043359"/>
                  <a:ext cx="651225" cy="656375"/>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7" name="Content Placeholder 2">
              <a:extLst>
                <a:ext uri="{FF2B5EF4-FFF2-40B4-BE49-F238E27FC236}">
                  <a16:creationId xmlns:a16="http://schemas.microsoft.com/office/drawing/2014/main" id="{68B063D6-7E3B-7E08-38D2-D5AAFEA3BD4B}"/>
                </a:ext>
              </a:extLst>
            </p:cNvPr>
            <p:cNvSpPr txBox="1">
              <a:spLocks/>
            </p:cNvSpPr>
            <p:nvPr/>
          </p:nvSpPr>
          <p:spPr>
            <a:xfrm>
              <a:off x="5864075" y="2293755"/>
              <a:ext cx="653563" cy="3026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bg2"/>
                  </a:solidFill>
                  <a:latin typeface="+mn-lt"/>
                </a:rPr>
                <a:t>2021</a:t>
              </a:r>
            </a:p>
          </p:txBody>
        </p:sp>
        <p:sp>
          <p:nvSpPr>
            <p:cNvPr id="38" name="Content Placeholder 2">
              <a:extLst>
                <a:ext uri="{FF2B5EF4-FFF2-40B4-BE49-F238E27FC236}">
                  <a16:creationId xmlns:a16="http://schemas.microsoft.com/office/drawing/2014/main" id="{96EFD54F-27F6-4E78-92C3-1734A747C4E6}"/>
                </a:ext>
              </a:extLst>
            </p:cNvPr>
            <p:cNvSpPr txBox="1">
              <a:spLocks/>
            </p:cNvSpPr>
            <p:nvPr/>
          </p:nvSpPr>
          <p:spPr>
            <a:xfrm>
              <a:off x="5874359" y="4533655"/>
              <a:ext cx="653563" cy="3026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bg2"/>
                  </a:solidFill>
                  <a:latin typeface="+mn-lt"/>
                </a:rPr>
                <a:t>2022</a:t>
              </a:r>
            </a:p>
          </p:txBody>
        </p:sp>
      </p:grpSp>
    </p:spTree>
    <p:extLst>
      <p:ext uri="{BB962C8B-B14F-4D97-AF65-F5344CB8AC3E}">
        <p14:creationId xmlns:p14="http://schemas.microsoft.com/office/powerpoint/2010/main" val="2898748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3. </a:t>
            </a:r>
            <a:r>
              <a:rPr lang="en-US" dirty="0">
                <a:solidFill>
                  <a:srgbClr val="FFFFFF"/>
                </a:solidFill>
                <a:latin typeface="Aharoni" panose="02010803020104030203" pitchFamily="2" charset="-79"/>
                <a:cs typeface="Aharoni" panose="02010803020104030203" pitchFamily="2" charset="-79"/>
              </a:rPr>
              <a:t>Waterbird monitoring</a:t>
            </a:r>
          </a:p>
        </p:txBody>
      </p:sp>
      <p:sp>
        <p:nvSpPr>
          <p:cNvPr id="4" name="Content Placeholder 3" descr="2 bullet points describing results of waterbird monitoring.">
            <a:extLst>
              <a:ext uri="{FF2B5EF4-FFF2-40B4-BE49-F238E27FC236}">
                <a16:creationId xmlns:a16="http://schemas.microsoft.com/office/drawing/2014/main" id="{AAD9F940-BA56-74F7-87F0-7199A77BB8B8}"/>
              </a:ext>
            </a:extLst>
          </p:cNvPr>
          <p:cNvSpPr>
            <a:spLocks noGrp="1"/>
          </p:cNvSpPr>
          <p:nvPr>
            <p:ph sz="half" idx="2"/>
          </p:nvPr>
        </p:nvSpPr>
        <p:spPr>
          <a:xfrm>
            <a:off x="6102246" y="1457092"/>
            <a:ext cx="5327754" cy="4980777"/>
          </a:xfrm>
        </p:spPr>
        <p:txBody>
          <a:bodyPr vert="horz" lIns="0" tIns="0" rIns="0" bIns="0" rtlCol="0" anchor="t">
            <a:noAutofit/>
          </a:bodyPr>
          <a:lstStyle/>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Results: </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Continue to see rafts primarily along northern and eastern shorelines, same as previous years.</a:t>
            </a: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742950" lvl="2"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25</a:t>
            </a:fld>
            <a:endParaRPr lang="en-US" dirty="0"/>
          </a:p>
        </p:txBody>
      </p:sp>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2" name="Text Placeholder 2" descr="Right side of page 25.&#10;Title: 2023 Monitoring Update: &#10;3. Waterbird Monitoring ">
            <a:extLst>
              <a:ext uri="{FF2B5EF4-FFF2-40B4-BE49-F238E27FC236}">
                <a16:creationId xmlns:a16="http://schemas.microsoft.com/office/drawing/2014/main" id="{6E458EFA-FDAD-9346-161E-296039C66203}"/>
              </a:ext>
            </a:extLst>
          </p:cNvPr>
          <p:cNvSpPr txBox="1">
            <a:spLocks/>
          </p:cNvSpPr>
          <p:nvPr/>
        </p:nvSpPr>
        <p:spPr>
          <a:xfrm>
            <a:off x="6189449" y="70231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2023 Monitoring update:</a:t>
            </a:r>
          </a:p>
        </p:txBody>
      </p:sp>
      <p:pic>
        <p:nvPicPr>
          <p:cNvPr id="14" name="Picture 13" descr="Left side of page 25.&#10;6 small maps of Richardson Bay showing&#10;Waterbird monitoring patterns, 2022 and 2023. ">
            <a:extLst>
              <a:ext uri="{FF2B5EF4-FFF2-40B4-BE49-F238E27FC236}">
                <a16:creationId xmlns:a16="http://schemas.microsoft.com/office/drawing/2014/main" id="{BD0B23BE-C89D-A3FB-31AC-1E973FE0DD5C}"/>
              </a:ext>
            </a:extLst>
          </p:cNvPr>
          <p:cNvPicPr>
            <a:picLocks noChangeAspect="1"/>
          </p:cNvPicPr>
          <p:nvPr/>
        </p:nvPicPr>
        <p:blipFill>
          <a:blip r:embed="rId3"/>
          <a:stretch>
            <a:fillRect/>
          </a:stretch>
        </p:blipFill>
        <p:spPr>
          <a:xfrm>
            <a:off x="-6846" y="0"/>
            <a:ext cx="5763922" cy="6858000"/>
          </a:xfrm>
          <a:prstGeom prst="rect">
            <a:avLst/>
          </a:prstGeom>
        </p:spPr>
      </p:pic>
      <p:pic>
        <p:nvPicPr>
          <p:cNvPr id="15" name="Picture 14" descr="A person standing on a field with a body of water in the background&#10;&#10;">
            <a:extLst>
              <a:ext uri="{FF2B5EF4-FFF2-40B4-BE49-F238E27FC236}">
                <a16:creationId xmlns:a16="http://schemas.microsoft.com/office/drawing/2014/main" id="{B409CE0E-7E1F-F389-2113-A844B631B69F}"/>
              </a:ext>
            </a:extLst>
          </p:cNvPr>
          <p:cNvPicPr>
            <a:picLocks noChangeAspect="1"/>
          </p:cNvPicPr>
          <p:nvPr/>
        </p:nvPicPr>
        <p:blipFill rotWithShape="1">
          <a:blip r:embed="rId4"/>
          <a:srcRect l="11698" r="2705"/>
          <a:stretch/>
        </p:blipFill>
        <p:spPr>
          <a:xfrm>
            <a:off x="5776362" y="3323968"/>
            <a:ext cx="6424163" cy="3546193"/>
          </a:xfrm>
          <a:prstGeom prst="rect">
            <a:avLst/>
          </a:prstGeom>
        </p:spPr>
      </p:pic>
    </p:spTree>
    <p:extLst>
      <p:ext uri="{BB962C8B-B14F-4D97-AF65-F5344CB8AC3E}">
        <p14:creationId xmlns:p14="http://schemas.microsoft.com/office/powerpoint/2010/main" val="1811001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8E5A7E-6571-BDD7-6E61-F6DCFDCB0154}"/>
              </a:ext>
            </a:extLst>
          </p:cNvPr>
          <p:cNvSpPr/>
          <p:nvPr/>
        </p:nvSpPr>
        <p:spPr>
          <a:xfrm>
            <a:off x="5776363" y="-109"/>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descr="Right side of page 26.&#10;2023 Monitoring Update&#10;Major Takeaways">
            <a:extLst>
              <a:ext uri="{FF2B5EF4-FFF2-40B4-BE49-F238E27FC236}">
                <a16:creationId xmlns:a16="http://schemas.microsoft.com/office/drawing/2014/main" id="{18559EBB-1744-14F2-6EEA-D5BDC030F0C9}"/>
              </a:ext>
            </a:extLst>
          </p:cNvPr>
          <p:cNvSpPr>
            <a:spLocks noGrp="1"/>
          </p:cNvSpPr>
          <p:nvPr>
            <p:ph type="body" idx="1"/>
          </p:nvPr>
        </p:nvSpPr>
        <p:spPr>
          <a:xfrm>
            <a:off x="6102246" y="1021529"/>
            <a:ext cx="4114800" cy="347472"/>
          </a:xfrm>
        </p:spPr>
        <p:txBody>
          <a:bodyPr/>
          <a:lstStyle/>
          <a:p>
            <a:r>
              <a:rPr lang="en-US" sz="2000" dirty="0">
                <a:solidFill>
                  <a:srgbClr val="FFFFFF"/>
                </a:solidFill>
                <a:effectLst/>
                <a:latin typeface="Aharoni" panose="02010803020104030203" pitchFamily="2" charset="-79"/>
                <a:cs typeface="Aharoni" panose="02010803020104030203" pitchFamily="2" charset="-79"/>
              </a:rPr>
              <a:t>2023 Monitoring update</a:t>
            </a:r>
            <a:endParaRPr lang="en-US" dirty="0">
              <a:solidFill>
                <a:srgbClr val="FFFFFF"/>
              </a:solidFill>
              <a:latin typeface="Aharoni" panose="02010803020104030203" pitchFamily="2" charset="-79"/>
              <a:cs typeface="Aharoni" panose="02010803020104030203" pitchFamily="2" charset="-79"/>
            </a:endParaRPr>
          </a:p>
        </p:txBody>
      </p:sp>
      <p:sp>
        <p:nvSpPr>
          <p:cNvPr id="4" name="Content Placeholder 3" descr="8 bullet points describing the good, the not so good, and the overall takeaways from the monitoring update.">
            <a:extLst>
              <a:ext uri="{FF2B5EF4-FFF2-40B4-BE49-F238E27FC236}">
                <a16:creationId xmlns:a16="http://schemas.microsoft.com/office/drawing/2014/main" id="{AAD9F940-BA56-74F7-87F0-7199A77BB8B8}"/>
              </a:ext>
            </a:extLst>
          </p:cNvPr>
          <p:cNvSpPr>
            <a:spLocks noGrp="1"/>
          </p:cNvSpPr>
          <p:nvPr>
            <p:ph sz="half" idx="2"/>
          </p:nvPr>
        </p:nvSpPr>
        <p:spPr>
          <a:xfrm>
            <a:off x="6096000" y="1800714"/>
            <a:ext cx="5327754" cy="4746858"/>
          </a:xfrm>
        </p:spPr>
        <p:txBody>
          <a:bodyPr vert="horz" lIns="0" tIns="0" rIns="0" bIns="0" rtlCol="0" anchor="t">
            <a:noAutofit/>
          </a:bodyPr>
          <a:lstStyle/>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The good:</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Damage to eelgrass from anchor scour appears to have plateaued</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Continue to see evidence of eelgrass recovery</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The not so good:</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Overall health of the bed is questionable </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Thermal stress, wasting disease, algal competition - all expected to increase with climate change</a:t>
            </a:r>
          </a:p>
          <a:p>
            <a:pPr marL="285750"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Overall: </a:t>
            </a:r>
          </a:p>
          <a:p>
            <a:pPr marL="742950" lvl="2" indent="-285750">
              <a:buFont typeface="Wingdings" panose="020B0604020202020204" pitchFamily="34" charset="0"/>
              <a:buChar char="Ø"/>
            </a:pPr>
            <a:r>
              <a:rPr lang="en-US" dirty="0">
                <a:solidFill>
                  <a:schemeClr val="bg1"/>
                </a:solidFill>
                <a:latin typeface="Arial" panose="020B0604020202020204" pitchFamily="34" charset="0"/>
                <a:cs typeface="Arial" panose="020B0604020202020204" pitchFamily="34" charset="0"/>
              </a:rPr>
              <a:t>Protecting and restoring this bed is more crucial than ever</a:t>
            </a: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20B0604020202020204" pitchFamily="34" charset="0"/>
              <a:buChar char="Ø"/>
            </a:pPr>
            <a:endParaRPr lang="en-US" dirty="0">
              <a:solidFill>
                <a:schemeClr val="bg1"/>
              </a:solidFill>
              <a:latin typeface="Arial" panose="020B0604020202020204" pitchFamily="34" charset="0"/>
              <a:cs typeface="Arial" panose="020B0604020202020204" pitchFamily="34" charset="0"/>
            </a:endParaRPr>
          </a:p>
          <a:p>
            <a:endParaRPr lang="en-US" dirty="0"/>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26</a:t>
            </a:fld>
            <a:endParaRPr lang="en-US" dirty="0"/>
          </a:p>
        </p:txBody>
      </p:sp>
      <p:pic>
        <p:nvPicPr>
          <p:cNvPr id="8" name="Picture 4">
            <a:extLst>
              <a:ext uri="{FF2B5EF4-FFF2-40B4-BE49-F238E27FC236}">
                <a16:creationId xmlns:a16="http://schemas.microsoft.com/office/drawing/2014/main" id="{B1FDC730-5D97-D760-9A82-E6505B733A1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F10C68-4590-F47C-C721-37862306CE1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4" name="Title 1" descr="Title: RBRA Update: Eelgrass">
            <a:extLst>
              <a:ext uri="{FF2B5EF4-FFF2-40B4-BE49-F238E27FC236}">
                <a16:creationId xmlns:a16="http://schemas.microsoft.com/office/drawing/2014/main" id="{5524DDBB-A11F-C8DA-BC47-C7AF1E7FAD08}"/>
              </a:ext>
            </a:extLst>
          </p:cNvPr>
          <p:cNvSpPr>
            <a:spLocks noGrp="1"/>
          </p:cNvSpPr>
          <p:nvPr>
            <p:ph type="title"/>
          </p:nvPr>
        </p:nvSpPr>
        <p:spPr>
          <a:xfrm>
            <a:off x="807720" y="423351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pic>
        <p:nvPicPr>
          <p:cNvPr id="10" name="Picture Placeholder 9" descr="A red boat in the water with eelgrass in the foreground.&#10;">
            <a:extLst>
              <a:ext uri="{FF2B5EF4-FFF2-40B4-BE49-F238E27FC236}">
                <a16:creationId xmlns:a16="http://schemas.microsoft.com/office/drawing/2014/main" id="{9A28ED71-3932-C89B-B328-778B0C51B760}"/>
              </a:ext>
            </a:extLst>
          </p:cNvPr>
          <p:cNvPicPr>
            <a:picLocks noGrp="1" noChangeAspect="1"/>
          </p:cNvPicPr>
          <p:nvPr>
            <p:ph type="pic" sz="quarter" idx="14"/>
          </p:nvPr>
        </p:nvPicPr>
        <p:blipFill>
          <a:blip r:embed="rId3"/>
          <a:srcRect l="12569" r="12569"/>
          <a:stretch>
            <a:fillRect/>
          </a:stretch>
        </p:blipFill>
        <p:spPr/>
      </p:pic>
      <p:sp>
        <p:nvSpPr>
          <p:cNvPr id="11" name="TextBox 10">
            <a:extLst>
              <a:ext uri="{FF2B5EF4-FFF2-40B4-BE49-F238E27FC236}">
                <a16:creationId xmlns:a16="http://schemas.microsoft.com/office/drawing/2014/main" id="{D8E8E694-BD9D-030B-CEA2-BDDCB031CB2E}"/>
              </a:ext>
            </a:extLst>
          </p:cNvPr>
          <p:cNvSpPr txBox="1"/>
          <p:nvPr/>
        </p:nvSpPr>
        <p:spPr>
          <a:xfrm>
            <a:off x="11061720" y="6611769"/>
            <a:ext cx="1127232" cy="246221"/>
          </a:xfrm>
          <a:prstGeom prst="rect">
            <a:avLst/>
          </a:prstGeom>
          <a:noFill/>
        </p:spPr>
        <p:txBody>
          <a:bodyPr wrap="none" rtlCol="0">
            <a:spAutoFit/>
          </a:bodyPr>
          <a:lstStyle/>
          <a:p>
            <a:pPr lvl="0" algn="r">
              <a:defRPr/>
            </a:pPr>
            <a:r>
              <a:rPr lang="en-US" sz="1000" dirty="0">
                <a:solidFill>
                  <a:schemeClr val="bg1">
                    <a:lumMod val="95000"/>
                  </a:schemeClr>
                </a:solidFill>
              </a:rPr>
              <a:t>Photo: Melissa Ward</a:t>
            </a:r>
            <a:endPar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736E8831-D96F-F506-0ACD-230855FBAE46}"/>
              </a:ext>
            </a:extLst>
          </p:cNvPr>
          <p:cNvSpPr txBox="1">
            <a:spLocks/>
          </p:cNvSpPr>
          <p:nvPr/>
        </p:nvSpPr>
        <p:spPr>
          <a:xfrm>
            <a:off x="6089755" y="1280293"/>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vert="horz" wrap="square" lIns="0" tIns="0" rIns="0" bIns="0" rtlCol="0" anchor="b">
            <a:noAutofit/>
          </a:bodyPr>
          <a:lstStyle>
            <a:lvl1pPr marL="0" indent="0" algn="l" defTabSz="914400" rtl="0" eaLnBrk="1" latinLnBrk="0" hangingPunct="1">
              <a:lnSpc>
                <a:spcPts val="172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FFFF"/>
                </a:solidFill>
                <a:latin typeface="Aharoni" panose="02010803020104030203" pitchFamily="2" charset="-79"/>
                <a:cs typeface="Aharoni" panose="02010803020104030203" pitchFamily="2" charset="-79"/>
              </a:rPr>
              <a:t>Major takeaways</a:t>
            </a:r>
          </a:p>
        </p:txBody>
      </p:sp>
    </p:spTree>
    <p:extLst>
      <p:ext uri="{BB962C8B-B14F-4D97-AF65-F5344CB8AC3E}">
        <p14:creationId xmlns:p14="http://schemas.microsoft.com/office/powerpoint/2010/main" val="376637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descr="Title: Vessel Census&#10;Blue graph with white lettering&#10;showing number of Vessels plus floating homes in Richardson Bay from Oct 2021 to December 2023.">
            <a:extLst>
              <a:ext uri="{FF2B5EF4-FFF2-40B4-BE49-F238E27FC236}">
                <a16:creationId xmlns:a16="http://schemas.microsoft.com/office/drawing/2014/main" id="{B3E315A2-4CED-23BB-CA3C-C8962E2419FD}"/>
              </a:ext>
            </a:extLst>
          </p:cNvPr>
          <p:cNvSpPr>
            <a:spLocks noGrp="1"/>
          </p:cNvSpPr>
          <p:nvPr>
            <p:ph type="title"/>
          </p:nvPr>
        </p:nvSpPr>
        <p:spPr/>
        <p:txBody>
          <a:bodyPr/>
          <a:lstStyle/>
          <a:p>
            <a:r>
              <a:rPr lang="en-US" sz="3200" dirty="0">
                <a:solidFill>
                  <a:schemeClr val="bg1"/>
                </a:solidFill>
                <a:latin typeface="Aharoni" panose="02010803020104030203" pitchFamily="2" charset="-79"/>
                <a:cs typeface="Aharoni" panose="02010803020104030203" pitchFamily="2" charset="-79"/>
              </a:rPr>
              <a:t>VESSEl CENSUS</a:t>
            </a: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27</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8" name="Picture 4">
            <a:extLst>
              <a:ext uri="{FF2B5EF4-FFF2-40B4-BE49-F238E27FC236}">
                <a16:creationId xmlns:a16="http://schemas.microsoft.com/office/drawing/2014/main" id="{770BF5BD-9EE9-4E40-ABC6-CD868BE368D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6643" y="215477"/>
            <a:ext cx="1298707" cy="126617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207AABE-9D23-6A4D-94BB-F3E96E2E3A11}"/>
              </a:ext>
            </a:extLst>
          </p:cNvPr>
          <p:cNvSpPr txBox="1"/>
          <p:nvPr/>
        </p:nvSpPr>
        <p:spPr>
          <a:xfrm>
            <a:off x="10154140" y="1461052"/>
            <a:ext cx="1963712" cy="369332"/>
          </a:xfrm>
          <a:prstGeom prst="rect">
            <a:avLst/>
          </a:prstGeom>
          <a:noFill/>
        </p:spPr>
        <p:txBody>
          <a:bodyPr wrap="square" rtlCol="0">
            <a:spAutoFit/>
          </a:bodyPr>
          <a:lstStyle/>
          <a:p>
            <a:pPr algn="ctr"/>
            <a:r>
              <a:rPr lang="en-US" b="1" dirty="0">
                <a:solidFill>
                  <a:schemeClr val="bg1"/>
                </a:solidFill>
                <a:latin typeface="Aharoni" panose="02010803020104030203" pitchFamily="2" charset="-79"/>
                <a:cs typeface="Aharoni" panose="02010803020104030203" pitchFamily="2" charset="-79"/>
              </a:rPr>
              <a:t>rbra.ca.gov</a:t>
            </a:r>
          </a:p>
        </p:txBody>
      </p:sp>
      <p:graphicFrame>
        <p:nvGraphicFramePr>
          <p:cNvPr id="4" name="Chart 3" descr="A line graph showing the number of vessels and floating homes anchored in Richardson Bay from March 2021 through April 202. The graph shows a steady reduction in boats from 97 in March 2021 to 52 in April 2023.">
            <a:extLst>
              <a:ext uri="{FF2B5EF4-FFF2-40B4-BE49-F238E27FC236}">
                <a16:creationId xmlns:a16="http://schemas.microsoft.com/office/drawing/2014/main" id="{B63FB586-D7ED-B012-8633-93565B50F3BE}"/>
              </a:ext>
            </a:extLst>
          </p:cNvPr>
          <p:cNvGraphicFramePr>
            <a:graphicFrameLocks/>
          </p:cNvGraphicFramePr>
          <p:nvPr>
            <p:extLst>
              <p:ext uri="{D42A27DB-BD31-4B8C-83A1-F6EECF244321}">
                <p14:modId xmlns:p14="http://schemas.microsoft.com/office/powerpoint/2010/main" val="4283046369"/>
              </p:ext>
            </p:extLst>
          </p:nvPr>
        </p:nvGraphicFramePr>
        <p:xfrm>
          <a:off x="1295400" y="1419322"/>
          <a:ext cx="8043004" cy="46004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0963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descr="a long view of a bay with several vessels shown">
            <a:extLst>
              <a:ext uri="{FF2B5EF4-FFF2-40B4-BE49-F238E27FC236}">
                <a16:creationId xmlns:a16="http://schemas.microsoft.com/office/drawing/2014/main" id="{CC3ABC08-3854-0837-F01B-620203B3AA12}"/>
              </a:ext>
            </a:extLst>
          </p:cNvPr>
          <p:cNvSpPr/>
          <p:nvPr/>
        </p:nvSpPr>
        <p:spPr>
          <a:xfrm>
            <a:off x="1" y="0"/>
            <a:ext cx="6442364" cy="6858000"/>
          </a:xfrm>
          <a:custGeom>
            <a:avLst/>
            <a:gdLst/>
            <a:ahLst/>
            <a:cxnLst/>
            <a:rect l="l" t="t" r="r" b="b"/>
            <a:pathLst>
              <a:path w="17299081" h="11547137">
                <a:moveTo>
                  <a:pt x="0" y="0"/>
                </a:moveTo>
                <a:lnTo>
                  <a:pt x="17299081" y="0"/>
                </a:lnTo>
                <a:lnTo>
                  <a:pt x="17299081" y="11547137"/>
                </a:lnTo>
                <a:lnTo>
                  <a:pt x="0" y="11547137"/>
                </a:lnTo>
                <a:lnTo>
                  <a:pt x="0" y="0"/>
                </a:lnTo>
                <a:close/>
              </a:path>
            </a:pathLst>
          </a:custGeom>
          <a:blipFill>
            <a:blip r:embed="rId2"/>
            <a:stretch>
              <a:fillRect/>
            </a:stretch>
          </a:blipFill>
        </p:spPr>
        <p:txBody>
          <a:bodyPr/>
          <a:lstStyle/>
          <a:p>
            <a:endParaRPr lang="en-US" dirty="0"/>
          </a:p>
        </p:txBody>
      </p:sp>
      <p:sp>
        <p:nvSpPr>
          <p:cNvPr id="3" name="Title 2" descr="Title: Vessel Census">
            <a:extLst>
              <a:ext uri="{FF2B5EF4-FFF2-40B4-BE49-F238E27FC236}">
                <a16:creationId xmlns:a16="http://schemas.microsoft.com/office/drawing/2014/main" id="{B3E315A2-4CED-23BB-CA3C-C8962E2419FD}"/>
              </a:ext>
            </a:extLst>
          </p:cNvPr>
          <p:cNvSpPr>
            <a:spLocks noGrp="1"/>
          </p:cNvSpPr>
          <p:nvPr>
            <p:ph type="title"/>
          </p:nvPr>
        </p:nvSpPr>
        <p:spPr>
          <a:xfrm>
            <a:off x="140604" y="173590"/>
            <a:ext cx="6656832" cy="530352"/>
          </a:xfrm>
        </p:spPr>
        <p:txBody>
          <a:bodyPr/>
          <a:lstStyle/>
          <a:p>
            <a:r>
              <a:rPr lang="en-US" sz="3200" dirty="0">
                <a:solidFill>
                  <a:schemeClr val="bg1"/>
                </a:solidFill>
                <a:latin typeface="Aharoni"/>
                <a:cs typeface="Aharoni"/>
              </a:rPr>
              <a:t>Vessel CENSUS</a:t>
            </a:r>
          </a:p>
        </p:txBody>
      </p:sp>
      <p:sp>
        <p:nvSpPr>
          <p:cNvPr id="21" name="Text Placeholder 20" descr="Left side of page: &#10;Milestones in Agreement ">
            <a:extLst>
              <a:ext uri="{FF2B5EF4-FFF2-40B4-BE49-F238E27FC236}">
                <a16:creationId xmlns:a16="http://schemas.microsoft.com/office/drawing/2014/main" id="{1B0A0C38-C1B8-0C49-9203-EF169ED76CF6}"/>
              </a:ext>
            </a:extLst>
          </p:cNvPr>
          <p:cNvSpPr>
            <a:spLocks noGrp="1"/>
          </p:cNvSpPr>
          <p:nvPr>
            <p:ph type="body" idx="1"/>
          </p:nvPr>
        </p:nvSpPr>
        <p:spPr>
          <a:xfrm>
            <a:off x="1043377" y="1905000"/>
            <a:ext cx="4818888" cy="4648200"/>
          </a:xfrm>
        </p:spPr>
        <p:txBody>
          <a:bodyPr/>
          <a:lstStyle/>
          <a:p>
            <a:r>
              <a:rPr lang="en-US" b="1" dirty="0">
                <a:solidFill>
                  <a:schemeClr val="bg1"/>
                </a:solidFill>
                <a:latin typeface="Aharoni"/>
                <a:cs typeface="Aharoni"/>
              </a:rPr>
              <a:t>Milestones in Agreement</a:t>
            </a:r>
            <a:endParaRPr lang="en-US" dirty="0">
              <a:solidFill>
                <a:schemeClr val="bg1"/>
              </a:solidFill>
              <a:latin typeface="Aharoni"/>
              <a:cs typeface="Aharoni"/>
            </a:endParaRPr>
          </a:p>
        </p:txBody>
      </p:sp>
      <p:sp>
        <p:nvSpPr>
          <p:cNvPr id="22" name="Content Placeholder 21" descr="3 bullet points describing number of vessels and floating homes on the water,&#10;deadline of 10/15/24 for no vessels in the Eelgrass protection zone. ">
            <a:extLst>
              <a:ext uri="{FF2B5EF4-FFF2-40B4-BE49-F238E27FC236}">
                <a16:creationId xmlns:a16="http://schemas.microsoft.com/office/drawing/2014/main" id="{B132A175-93CC-6440-9229-72EE526E18AF}"/>
              </a:ext>
            </a:extLst>
          </p:cNvPr>
          <p:cNvSpPr>
            <a:spLocks noGrp="1"/>
          </p:cNvSpPr>
          <p:nvPr>
            <p:ph sz="half" idx="2"/>
          </p:nvPr>
        </p:nvSpPr>
        <p:spPr>
          <a:xfrm>
            <a:off x="1348151" y="3059797"/>
            <a:ext cx="3886200" cy="2514600"/>
          </a:xfrm>
        </p:spPr>
        <p:txBody>
          <a:bodyPr/>
          <a:lstStyle/>
          <a:p>
            <a:pPr marL="285750" indent="-285750">
              <a:lnSpc>
                <a:spcPct val="100000"/>
              </a:lnSpc>
              <a:spcBef>
                <a:spcPts val="0"/>
              </a:spcBef>
              <a:buFont typeface="Wingdings" pitchFamily="2" charset="2"/>
              <a:buChar char="Ø"/>
            </a:pPr>
            <a:r>
              <a:rPr lang="en-US" b="0" i="0" dirty="0">
                <a:solidFill>
                  <a:schemeClr val="bg1"/>
                </a:solidFill>
                <a:effectLst/>
                <a:latin typeface="Arial" panose="020B0604020202020204" pitchFamily="34" charset="0"/>
                <a:cs typeface="Arial" panose="020B0604020202020204" pitchFamily="34" charset="0"/>
              </a:rPr>
              <a:t>10/15/23: all post 2019 vessels</a:t>
            </a:r>
            <a:br>
              <a:rPr lang="en-US" dirty="0">
                <a:solidFill>
                  <a:schemeClr val="bg1"/>
                </a:solidFill>
                <a:latin typeface="Arial" panose="020B0604020202020204" pitchFamily="34" charset="0"/>
                <a:cs typeface="Arial" panose="020B0604020202020204" pitchFamily="34" charset="0"/>
              </a:rPr>
            </a:br>
            <a:r>
              <a:rPr lang="en-US" b="0" i="0" dirty="0">
                <a:solidFill>
                  <a:schemeClr val="bg1"/>
                </a:solidFill>
                <a:effectLst/>
                <a:latin typeface="Arial" panose="020B0604020202020204" pitchFamily="34" charset="0"/>
                <a:cs typeface="Arial" panose="020B0604020202020204" pitchFamily="34" charset="0"/>
              </a:rPr>
              <a:t>14 as of 8/10/23</a:t>
            </a:r>
          </a:p>
          <a:p>
            <a:pPr marL="971550" lvl="3" indent="-285750">
              <a:lnSpc>
                <a:spcPct val="100000"/>
              </a:lnSpc>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7 as of 12/4/23</a:t>
            </a:r>
            <a:endParaRPr lang="en-US" b="0" i="0" dirty="0">
              <a:solidFill>
                <a:schemeClr val="bg1"/>
              </a:solidFill>
              <a:effectLst/>
              <a:latin typeface="Arial" panose="020B0604020202020204" pitchFamily="34" charset="0"/>
              <a:cs typeface="Arial" panose="020B0604020202020204" pitchFamily="34" charset="0"/>
            </a:endParaRPr>
          </a:p>
          <a:p>
            <a:pPr marL="285750" indent="-285750">
              <a:lnSpc>
                <a:spcPct val="100000"/>
              </a:lnSpc>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lnSpc>
                <a:spcPct val="100000"/>
              </a:lnSpc>
              <a:spcBef>
                <a:spcPts val="0"/>
              </a:spcBef>
              <a:buFont typeface="Wingdings" pitchFamily="2" charset="2"/>
              <a:buChar char="Ø"/>
            </a:pPr>
            <a:r>
              <a:rPr lang="en-US" b="0" i="0" dirty="0">
                <a:solidFill>
                  <a:schemeClr val="bg1"/>
                </a:solidFill>
                <a:effectLst/>
                <a:latin typeface="Arial" panose="020B0604020202020204" pitchFamily="34" charset="0"/>
                <a:cs typeface="Arial" panose="020B0604020202020204" pitchFamily="34" charset="0"/>
              </a:rPr>
              <a:t>10/15/23: all floating homes</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a:t>
            </a:r>
            <a:r>
              <a:rPr lang="en-US" b="0" i="0" dirty="0">
                <a:solidFill>
                  <a:schemeClr val="bg1"/>
                </a:solidFill>
                <a:effectLst/>
                <a:latin typeface="Arial" panose="020B0604020202020204" pitchFamily="34" charset="0"/>
                <a:cs typeface="Arial" panose="020B0604020202020204" pitchFamily="34" charset="0"/>
              </a:rPr>
              <a:t> as of 8/10/23</a:t>
            </a:r>
          </a:p>
          <a:p>
            <a:pPr marL="971550" lvl="3" indent="-285750">
              <a:lnSpc>
                <a:spcPct val="100000"/>
              </a:lnSpc>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1 as of 12/4/23 </a:t>
            </a:r>
            <a:endParaRPr lang="en-US" b="0" i="0" dirty="0">
              <a:solidFill>
                <a:schemeClr val="bg1"/>
              </a:solidFill>
              <a:effectLst/>
              <a:latin typeface="Arial" panose="020B0604020202020204" pitchFamily="34" charset="0"/>
              <a:cs typeface="Arial" panose="020B0604020202020204" pitchFamily="34" charset="0"/>
            </a:endParaRPr>
          </a:p>
          <a:p>
            <a:pPr marL="285750" indent="-285750">
              <a:lnSpc>
                <a:spcPct val="100000"/>
              </a:lnSpc>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lnSpc>
                <a:spcPct val="100000"/>
              </a:lnSpc>
              <a:spcBef>
                <a:spcPts val="0"/>
              </a:spcBef>
              <a:buFont typeface="Wingdings" pitchFamily="2" charset="2"/>
              <a:buChar char="Ø"/>
            </a:pPr>
            <a:r>
              <a:rPr lang="en-US" b="0" i="0" dirty="0">
                <a:solidFill>
                  <a:schemeClr val="bg1"/>
                </a:solidFill>
                <a:effectLst/>
                <a:latin typeface="Arial" panose="020B0604020202020204" pitchFamily="34" charset="0"/>
                <a:cs typeface="Arial" panose="020B0604020202020204" pitchFamily="34" charset="0"/>
              </a:rPr>
              <a:t>10/15/24: no vessels in EPZ</a:t>
            </a:r>
            <a:br>
              <a:rPr lang="en-US" dirty="0">
                <a:solidFill>
                  <a:schemeClr val="bg1"/>
                </a:solidFill>
                <a:latin typeface="Arial" panose="020B0604020202020204" pitchFamily="34" charset="0"/>
                <a:cs typeface="Arial" panose="020B0604020202020204" pitchFamily="34" charset="0"/>
              </a:rPr>
            </a:br>
            <a:r>
              <a:rPr lang="en-US" b="0" i="0" dirty="0">
                <a:solidFill>
                  <a:schemeClr val="bg1"/>
                </a:solidFill>
                <a:effectLst/>
                <a:latin typeface="Arial" panose="020B0604020202020204" pitchFamily="34" charset="0"/>
                <a:cs typeface="Arial" panose="020B0604020202020204" pitchFamily="34" charset="0"/>
              </a:rPr>
              <a:t>53 as of 7/1/22</a:t>
            </a:r>
            <a:br>
              <a:rPr lang="en-US" dirty="0">
                <a:solidFill>
                  <a:schemeClr val="bg1"/>
                </a:solidFill>
                <a:latin typeface="Arial" panose="020B0604020202020204" pitchFamily="34" charset="0"/>
                <a:cs typeface="Arial" panose="020B0604020202020204" pitchFamily="34" charset="0"/>
              </a:rPr>
            </a:br>
            <a:r>
              <a:rPr lang="en-US" b="0" i="0" dirty="0">
                <a:solidFill>
                  <a:schemeClr val="bg1"/>
                </a:solidFill>
                <a:effectLst/>
                <a:latin typeface="Arial" panose="020B0604020202020204" pitchFamily="34" charset="0"/>
                <a:cs typeface="Arial" panose="020B0604020202020204" pitchFamily="34" charset="0"/>
              </a:rPr>
              <a:t>42 as of 8/10/23</a:t>
            </a:r>
          </a:p>
          <a:p>
            <a:pPr marL="971550" lvl="3" indent="-285750">
              <a:lnSpc>
                <a:spcPct val="100000"/>
              </a:lnSpc>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35</a:t>
            </a:r>
            <a:r>
              <a:rPr lang="en-US" b="0" i="0" dirty="0">
                <a:solidFill>
                  <a:schemeClr val="bg1"/>
                </a:solidFill>
                <a:effectLst/>
                <a:latin typeface="Arial" panose="020B0604020202020204" pitchFamily="34" charset="0"/>
                <a:cs typeface="Arial" panose="020B0604020202020204" pitchFamily="34" charset="0"/>
              </a:rPr>
              <a:t> as of </a:t>
            </a:r>
            <a:r>
              <a:rPr lang="en-US" dirty="0">
                <a:solidFill>
                  <a:schemeClr val="bg1"/>
                </a:solidFill>
                <a:latin typeface="Arial" panose="020B0604020202020204" pitchFamily="34" charset="0"/>
                <a:cs typeface="Arial" panose="020B0604020202020204" pitchFamily="34" charset="0"/>
              </a:rPr>
              <a:t>12/14/23</a:t>
            </a:r>
            <a:endParaRPr lang="en-US" b="0" i="0" dirty="0">
              <a:solidFill>
                <a:schemeClr val="bg1"/>
              </a:solidFill>
              <a:effectLst/>
              <a:latin typeface="Arial" panose="020B0604020202020204" pitchFamily="34" charset="0"/>
              <a:cs typeface="Arial" panose="020B0604020202020204" pitchFamily="34" charset="0"/>
            </a:endParaRPr>
          </a:p>
          <a:p>
            <a:pPr>
              <a:lnSpc>
                <a:spcPct val="100000"/>
              </a:lnSpc>
              <a:spcBef>
                <a:spcPts val="0"/>
              </a:spcBef>
            </a:pP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pPr>
              <a:lnSpc>
                <a:spcPct val="100000"/>
              </a:lnSpc>
              <a:spcBef>
                <a:spcPts val="0"/>
              </a:spcBef>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lnSpc>
                <a:spcPct val="100000"/>
              </a:lnSpc>
              <a:spcBef>
                <a:spcPts val="0"/>
              </a:spcBef>
              <a:buFont typeface="Wingdings" pitchFamily="2" charset="2"/>
              <a:buChar char="Ø"/>
            </a:pPr>
            <a:endParaRPr lang="en-US" dirty="0">
              <a:solidFill>
                <a:schemeClr val="bg1"/>
              </a:solidFill>
              <a:effectLst/>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28</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20" descr="Right side of page 28.&#10;Milestones in Agreement (continued)&#10;">
            <a:extLst>
              <a:ext uri="{FF2B5EF4-FFF2-40B4-BE49-F238E27FC236}">
                <a16:creationId xmlns:a16="http://schemas.microsoft.com/office/drawing/2014/main" id="{4C42B2B4-3927-FC9D-92FE-4BE4C9D33969}"/>
              </a:ext>
            </a:extLst>
          </p:cNvPr>
          <p:cNvSpPr txBox="1">
            <a:spLocks/>
          </p:cNvSpPr>
          <p:nvPr/>
        </p:nvSpPr>
        <p:spPr>
          <a:xfrm>
            <a:off x="6747139" y="1781175"/>
            <a:ext cx="4818951"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vert="horz" wrap="square" lIns="310896" tIns="365760" rIns="274320" bIns="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solidFill>
                  <a:schemeClr val="bg1"/>
                </a:solidFill>
                <a:latin typeface="Aharoni" panose="02010803020104030203" pitchFamily="2" charset="-79"/>
                <a:cs typeface="Aharoni" panose="02010803020104030203" pitchFamily="2" charset="-79"/>
              </a:rPr>
              <a:t>Milestones in Agreement</a:t>
            </a:r>
            <a:endParaRPr lang="en-US" dirty="0"/>
          </a:p>
          <a:p>
            <a:pPr marL="285750" indent="-285750">
              <a:lnSpc>
                <a:spcPct val="100000"/>
              </a:lnSpc>
              <a:buFont typeface="Wingdings" pitchFamily="2" charset="2"/>
              <a:buChar char="Ø"/>
            </a:pPr>
            <a:endParaRPr lang="en-US" sz="1400" cap="none" spc="0" dirty="0">
              <a:solidFill>
                <a:schemeClr val="bg1"/>
              </a:solidFill>
              <a:latin typeface="Arial" panose="020B0604020202020204" pitchFamily="34" charset="0"/>
              <a:cs typeface="Arial" panose="020B0604020202020204" pitchFamily="34" charset="0"/>
            </a:endParaRPr>
          </a:p>
          <a:p>
            <a:endParaRPr lang="en-US" b="1" dirty="0">
              <a:solidFill>
                <a:schemeClr val="bg1"/>
              </a:solidFill>
              <a:latin typeface="Aharoni" panose="02010803020104030203" pitchFamily="2" charset="-79"/>
              <a:cs typeface="Aharoni" panose="02010803020104030203" pitchFamily="2" charset="-79"/>
            </a:endParaRPr>
          </a:p>
        </p:txBody>
      </p:sp>
      <p:pic>
        <p:nvPicPr>
          <p:cNvPr id="2" name="Picture 4">
            <a:extLst>
              <a:ext uri="{FF2B5EF4-FFF2-40B4-BE49-F238E27FC236}">
                <a16:creationId xmlns:a16="http://schemas.microsoft.com/office/drawing/2014/main" id="{65A2AACA-4C70-C7AE-01C9-9B53FD93D01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4BC21D-9E06-EF07-593E-6B6AFA2FB15F}"/>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5" name="TextBox 14" descr="8 bullet points describing occupation of vessels and number of vessels on the water.">
            <a:extLst>
              <a:ext uri="{FF2B5EF4-FFF2-40B4-BE49-F238E27FC236}">
                <a16:creationId xmlns:a16="http://schemas.microsoft.com/office/drawing/2014/main" id="{2A47B71D-BE80-B1E1-9BE4-2682F457ECD8}"/>
              </a:ext>
            </a:extLst>
          </p:cNvPr>
          <p:cNvSpPr txBox="1"/>
          <p:nvPr/>
        </p:nvSpPr>
        <p:spPr>
          <a:xfrm>
            <a:off x="7091588" y="3077049"/>
            <a:ext cx="3881212" cy="2462213"/>
          </a:xfrm>
          <a:prstGeom prst="rect">
            <a:avLst/>
          </a:prstGeom>
          <a:noFill/>
        </p:spPr>
        <p:txBody>
          <a:bodyPr wrap="square" rtlCol="0">
            <a:spAutoFit/>
          </a:bodyPr>
          <a:lstStyle/>
          <a:p>
            <a:pPr marL="285750" indent="-285750">
              <a:buFont typeface="Wingdings" pitchFamily="2" charset="2"/>
              <a:buChar char="Ø"/>
            </a:pPr>
            <a:r>
              <a:rPr lang="en-US" sz="1400" cap="none" spc="0" dirty="0">
                <a:solidFill>
                  <a:schemeClr val="bg1"/>
                </a:solidFill>
                <a:latin typeface="Arial" panose="020B0604020202020204" pitchFamily="34" charset="0"/>
                <a:cs typeface="Arial" panose="020B0604020202020204" pitchFamily="34" charset="0"/>
              </a:rPr>
              <a:t>10/15/26: all occupied, safe and seaworthy</a:t>
            </a:r>
          </a:p>
          <a:p>
            <a:pPr marL="285750" indent="-285750">
              <a:buFont typeface="Wingdings" pitchFamily="2" charset="2"/>
              <a:buChar char="Ø"/>
            </a:pPr>
            <a:r>
              <a:rPr lang="en-US" sz="1400" cap="none" spc="0" dirty="0">
                <a:solidFill>
                  <a:schemeClr val="bg1"/>
                </a:solidFill>
                <a:latin typeface="Arial" panose="020B0604020202020204" pitchFamily="34" charset="0"/>
                <a:cs typeface="Arial" panose="020B0604020202020204" pitchFamily="34" charset="0"/>
              </a:rPr>
              <a:t>10 as of 6/1/22</a:t>
            </a:r>
          </a:p>
          <a:p>
            <a:pPr marL="285750" indent="-285750">
              <a:buFont typeface="Wingdings" pitchFamily="2" charset="2"/>
              <a:buChar char="Ø"/>
            </a:pPr>
            <a:r>
              <a:rPr lang="en-US" sz="1400" cap="none" spc="0" dirty="0">
                <a:solidFill>
                  <a:schemeClr val="bg1"/>
                </a:solidFill>
                <a:latin typeface="Arial" panose="020B0604020202020204" pitchFamily="34" charset="0"/>
                <a:cs typeface="Arial" panose="020B0604020202020204" pitchFamily="34" charset="0"/>
              </a:rPr>
              <a:t>7 as of 8/10/23</a:t>
            </a:r>
          </a:p>
          <a:p>
            <a:pPr marL="742950" lvl="1" indent="-285750">
              <a:buFont typeface="Wingdings" pitchFamily="2" charset="2"/>
              <a:buChar char="Ø"/>
            </a:pPr>
            <a:r>
              <a:rPr lang="en-US" sz="1400" dirty="0">
                <a:solidFill>
                  <a:schemeClr val="bg1"/>
                </a:solidFill>
                <a:latin typeface="Arial" panose="020B0604020202020204" pitchFamily="34" charset="0"/>
                <a:cs typeface="Arial" panose="020B0604020202020204" pitchFamily="34" charset="0"/>
              </a:rPr>
              <a:t>7 as of 12/4/23</a:t>
            </a:r>
          </a:p>
          <a:p>
            <a:pPr lvl="1"/>
            <a:endParaRPr lang="en-US" sz="1400" cap="none" spc="0" dirty="0">
              <a:solidFill>
                <a:schemeClr val="bg1"/>
              </a:solidFill>
              <a:latin typeface="Arial" panose="020B0604020202020204" pitchFamily="34" charset="0"/>
              <a:cs typeface="Arial" panose="020B0604020202020204" pitchFamily="34" charset="0"/>
            </a:endParaRPr>
          </a:p>
          <a:p>
            <a:r>
              <a:rPr lang="en-US" sz="1400" cap="none" spc="0" dirty="0">
                <a:solidFill>
                  <a:schemeClr val="bg1"/>
                </a:solidFill>
                <a:latin typeface="Arial" panose="020B0604020202020204" pitchFamily="34" charset="0"/>
                <a:cs typeface="Arial" panose="020B0604020202020204" pitchFamily="34" charset="0"/>
              </a:rPr>
              <a:t>Vessels on the water</a:t>
            </a:r>
          </a:p>
          <a:p>
            <a:endParaRPr lang="en-US" sz="1400" cap="none" spc="0"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sz="1400" cap="none" spc="0" dirty="0">
                <a:solidFill>
                  <a:schemeClr val="bg1"/>
                </a:solidFill>
                <a:latin typeface="Arial" panose="020B0604020202020204" pitchFamily="34" charset="0"/>
                <a:cs typeface="Arial" panose="020B0604020202020204" pitchFamily="34" charset="0"/>
              </a:rPr>
              <a:t>57 as of 7/1/22</a:t>
            </a:r>
          </a:p>
          <a:p>
            <a:pPr marL="285750" indent="-285750">
              <a:buFont typeface="Wingdings" pitchFamily="2" charset="2"/>
              <a:buChar char="Ø"/>
            </a:pPr>
            <a:r>
              <a:rPr lang="en-US" sz="1400" cap="none" spc="0" dirty="0">
                <a:solidFill>
                  <a:schemeClr val="bg1"/>
                </a:solidFill>
                <a:latin typeface="Arial" panose="020B0604020202020204" pitchFamily="34" charset="0"/>
                <a:cs typeface="Arial" panose="020B0604020202020204" pitchFamily="34" charset="0"/>
              </a:rPr>
              <a:t>48 as of 8/10/23</a:t>
            </a:r>
          </a:p>
          <a:p>
            <a:pPr marL="742950" lvl="1" indent="-285750">
              <a:buFont typeface="Wingdings" pitchFamily="2" charset="2"/>
              <a:buChar char="Ø"/>
            </a:pPr>
            <a:r>
              <a:rPr lang="en-US" sz="1400" dirty="0">
                <a:solidFill>
                  <a:schemeClr val="bg1"/>
                </a:solidFill>
                <a:latin typeface="Arial" panose="020B0604020202020204" pitchFamily="34" charset="0"/>
                <a:cs typeface="Arial" panose="020B0604020202020204" pitchFamily="34" charset="0"/>
              </a:rPr>
              <a:t>43 as of 12/14/23</a:t>
            </a:r>
          </a:p>
          <a:p>
            <a:pPr marL="742950" lvl="1" indent="-285750">
              <a:buFont typeface="Wingdings" pitchFamily="2" charset="2"/>
              <a:buChar char="Ø"/>
            </a:pPr>
            <a:r>
              <a:rPr lang="en-US" sz="1400" dirty="0">
                <a:solidFill>
                  <a:schemeClr val="bg1"/>
                </a:solidFill>
                <a:latin typeface="Arial" panose="020B0604020202020204" pitchFamily="34" charset="0"/>
                <a:cs typeface="Arial" panose="020B0604020202020204" pitchFamily="34" charset="0"/>
              </a:rPr>
              <a:t>5 – 30 day permits as of 12/14/23</a:t>
            </a:r>
            <a:endParaRPr lang="en-US" sz="1400" cap="none" spc="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0511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78ADB-AD70-DE7C-4643-85C48AE12770}"/>
              </a:ext>
            </a:extLst>
          </p:cNvPr>
          <p:cNvSpPr>
            <a:spLocks noGrp="1"/>
          </p:cNvSpPr>
          <p:nvPr>
            <p:ph type="sldNum" sz="quarter" idx="10"/>
          </p:nvPr>
        </p:nvSpPr>
        <p:spPr>
          <a:xfrm>
            <a:off x="420624" y="6019801"/>
            <a:ext cx="457200" cy="184150"/>
          </a:xfrm>
        </p:spPr>
        <p:txBody>
          <a:bodyPr anchor="ctr">
            <a:normAutofit/>
          </a:bodyPr>
          <a:lstStyle/>
          <a:p>
            <a:pPr>
              <a:spcAft>
                <a:spcPts val="600"/>
              </a:spcAft>
            </a:pPr>
            <a:fld id="{75DF2D63-3FF5-D547-96B9-BE9CCD1ABA58}" type="slidenum">
              <a:rPr lang="en-US" smtClean="0"/>
              <a:pPr>
                <a:spcAft>
                  <a:spcPts val="600"/>
                </a:spcAft>
              </a:pPr>
              <a:t>29</a:t>
            </a:fld>
            <a:endParaRPr lang="en-US" dirty="0"/>
          </a:p>
        </p:txBody>
      </p:sp>
      <p:sp>
        <p:nvSpPr>
          <p:cNvPr id="4" name="Text Placeholder 3" descr="3 bullet points describing number of citations issued, nuisance abatements issued, and  noting that 12 month advance notices were issued.">
            <a:extLst>
              <a:ext uri="{FF2B5EF4-FFF2-40B4-BE49-F238E27FC236}">
                <a16:creationId xmlns:a16="http://schemas.microsoft.com/office/drawing/2014/main" id="{68003147-27BE-7492-36B6-F405F1156F31}"/>
              </a:ext>
            </a:extLst>
          </p:cNvPr>
          <p:cNvSpPr>
            <a:spLocks noGrp="1"/>
          </p:cNvSpPr>
          <p:nvPr>
            <p:ph type="body" sz="quarter" idx="12"/>
          </p:nvPr>
        </p:nvSpPr>
        <p:spPr>
          <a:xfrm>
            <a:off x="877824" y="1962356"/>
            <a:ext cx="4715454" cy="3868428"/>
          </a:xfrm>
        </p:spPr>
        <p:txBody>
          <a:bodyPr anchor="ctr">
            <a:noAutofit/>
          </a:bodyPr>
          <a:lstStyle/>
          <a:p>
            <a:pPr marL="342900" indent="-342900" algn="l">
              <a:lnSpc>
                <a:spcPct val="120000"/>
              </a:lnSpc>
              <a:buFont typeface="Wingdings" pitchFamily="2" charset="2"/>
              <a:buChar char="Ø"/>
            </a:pPr>
            <a:r>
              <a:rPr lang="en-US" sz="1400" dirty="0">
                <a:solidFill>
                  <a:schemeClr val="bg1"/>
                </a:solidFill>
                <a:latin typeface="Arial" panose="020B0604020202020204" pitchFamily="34" charset="0"/>
              </a:rPr>
              <a:t>6 citations issued during this reporting period. 3 initial, 2 second and one third notice</a:t>
            </a:r>
          </a:p>
          <a:p>
            <a:pPr marL="342900" indent="-342900" algn="l">
              <a:lnSpc>
                <a:spcPct val="120000"/>
              </a:lnSpc>
              <a:buFont typeface="Wingdings" pitchFamily="2" charset="2"/>
              <a:buChar char="Ø"/>
            </a:pPr>
            <a:r>
              <a:rPr lang="en-US" sz="1400" dirty="0">
                <a:solidFill>
                  <a:schemeClr val="bg1"/>
                </a:solidFill>
                <a:latin typeface="Arial" panose="020B0604020202020204" pitchFamily="34" charset="0"/>
              </a:rPr>
              <a:t>Two</a:t>
            </a:r>
            <a:r>
              <a:rPr lang="en-US" sz="1400" i="0" dirty="0">
                <a:solidFill>
                  <a:schemeClr val="bg1"/>
                </a:solidFill>
                <a:effectLst/>
                <a:latin typeface="Arial" panose="020B0604020202020204" pitchFamily="34" charset="0"/>
              </a:rPr>
              <a:t> nuis</a:t>
            </a:r>
            <a:r>
              <a:rPr lang="en-US" sz="1400" dirty="0">
                <a:solidFill>
                  <a:schemeClr val="bg1"/>
                </a:solidFill>
                <a:latin typeface="Arial" panose="020B0604020202020204" pitchFamily="34" charset="0"/>
              </a:rPr>
              <a:t>ance abatement issued and in process during this reporting period.</a:t>
            </a:r>
          </a:p>
          <a:p>
            <a:pPr marL="342900" indent="-342900" algn="l">
              <a:lnSpc>
                <a:spcPct val="120000"/>
              </a:lnSpc>
              <a:buFont typeface="Wingdings" pitchFamily="2" charset="2"/>
              <a:buChar char="Ø"/>
            </a:pPr>
            <a:r>
              <a:rPr lang="en-US" sz="1400" i="0" dirty="0">
                <a:solidFill>
                  <a:schemeClr val="bg1"/>
                </a:solidFill>
                <a:effectLst/>
                <a:latin typeface="Arial" panose="020B0604020202020204" pitchFamily="34" charset="0"/>
              </a:rPr>
              <a:t>All vessels due to vacate the anchorage by 10/15/24 were issued a 12-month advance notice</a:t>
            </a:r>
          </a:p>
        </p:txBody>
      </p:sp>
      <p:sp>
        <p:nvSpPr>
          <p:cNvPr id="6" name="Title 5" descr="Left side of page 29.&#10;Title: Enforcement">
            <a:extLst>
              <a:ext uri="{FF2B5EF4-FFF2-40B4-BE49-F238E27FC236}">
                <a16:creationId xmlns:a16="http://schemas.microsoft.com/office/drawing/2014/main" id="{BB7103A8-AEEA-50D3-BE61-CC85D24BDF23}"/>
              </a:ext>
            </a:extLst>
          </p:cNvPr>
          <p:cNvSpPr>
            <a:spLocks noGrp="1"/>
          </p:cNvSpPr>
          <p:nvPr>
            <p:ph type="title"/>
          </p:nvPr>
        </p:nvSpPr>
        <p:spPr>
          <a:xfrm>
            <a:off x="873457" y="359996"/>
            <a:ext cx="3779134" cy="530352"/>
          </a:xfrm>
        </p:spPr>
        <p:txBody>
          <a:bodyPr anchor="t">
            <a:normAutofit/>
          </a:bodyPr>
          <a:lstStyle/>
          <a:p>
            <a:r>
              <a:rPr lang="en-US" sz="3400" b="1" dirty="0">
                <a:solidFill>
                  <a:schemeClr val="bg1"/>
                </a:solidFill>
                <a:latin typeface="Aharoni" panose="02010803020104030203" pitchFamily="2" charset="-79"/>
                <a:cs typeface="Aharoni" panose="02010803020104030203" pitchFamily="2" charset="-79"/>
              </a:rPr>
              <a:t>ENFORCEMENT: </a:t>
            </a:r>
          </a:p>
        </p:txBody>
      </p:sp>
      <p:graphicFrame>
        <p:nvGraphicFramePr>
          <p:cNvPr id="7" name="Object 6" descr="Right side of page 29.&#10;Copy of 12 Month Advance Notice">
            <a:extLst>
              <a:ext uri="{FF2B5EF4-FFF2-40B4-BE49-F238E27FC236}">
                <a16:creationId xmlns:a16="http://schemas.microsoft.com/office/drawing/2014/main" id="{47A16250-4ED1-80E9-CF53-9D3D3E9532BC}"/>
              </a:ext>
            </a:extLst>
          </p:cNvPr>
          <p:cNvGraphicFramePr>
            <a:graphicFrameLocks noChangeAspect="1"/>
          </p:cNvGraphicFramePr>
          <p:nvPr>
            <p:extLst>
              <p:ext uri="{D42A27DB-BD31-4B8C-83A1-F6EECF244321}">
                <p14:modId xmlns:p14="http://schemas.microsoft.com/office/powerpoint/2010/main" val="1680430311"/>
              </p:ext>
            </p:extLst>
          </p:nvPr>
        </p:nvGraphicFramePr>
        <p:xfrm>
          <a:off x="6598724" y="1962355"/>
          <a:ext cx="3886200" cy="4694083"/>
        </p:xfrm>
        <a:graphic>
          <a:graphicData uri="http://schemas.openxmlformats.org/presentationml/2006/ole">
            <mc:AlternateContent xmlns:mc="http://schemas.openxmlformats.org/markup-compatibility/2006">
              <mc:Choice xmlns:v="urn:schemas-microsoft-com:vml" Requires="v">
                <p:oleObj name="Acrobat Document" r:id="rId2" imgW="3886200" imgH="5029200" progId="Acrobat.Document.DC">
                  <p:embed/>
                </p:oleObj>
              </mc:Choice>
              <mc:Fallback>
                <p:oleObj name="Acrobat Document" r:id="rId2" imgW="3886200" imgH="5029200" progId="Acrobat.Document.DC">
                  <p:embed/>
                  <p:pic>
                    <p:nvPicPr>
                      <p:cNvPr id="7" name="Object 6" descr="Right side of page 29.&#10;Copy of 12 Month Advance Notice">
                        <a:extLst>
                          <a:ext uri="{FF2B5EF4-FFF2-40B4-BE49-F238E27FC236}">
                            <a16:creationId xmlns:a16="http://schemas.microsoft.com/office/drawing/2014/main" id="{47A16250-4ED1-80E9-CF53-9D3D3E9532BC}"/>
                          </a:ext>
                        </a:extLst>
                      </p:cNvPr>
                      <p:cNvPicPr/>
                      <p:nvPr/>
                    </p:nvPicPr>
                    <p:blipFill>
                      <a:blip r:embed="rId3"/>
                      <a:stretch>
                        <a:fillRect/>
                      </a:stretch>
                    </p:blipFill>
                    <p:spPr>
                      <a:xfrm>
                        <a:off x="6598724" y="1962355"/>
                        <a:ext cx="3886200" cy="4694083"/>
                      </a:xfrm>
                      <a:prstGeom prst="rect">
                        <a:avLst/>
                      </a:prstGeom>
                    </p:spPr>
                  </p:pic>
                </p:oleObj>
              </mc:Fallback>
            </mc:AlternateContent>
          </a:graphicData>
        </a:graphic>
      </p:graphicFrame>
      <p:pic>
        <p:nvPicPr>
          <p:cNvPr id="3" name="Picture 4">
            <a:extLst>
              <a:ext uri="{FF2B5EF4-FFF2-40B4-BE49-F238E27FC236}">
                <a16:creationId xmlns:a16="http://schemas.microsoft.com/office/drawing/2014/main" id="{3DD0BBD8-5213-0A04-F897-553AF157463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A4A54A-5910-2DC8-D74B-D1E70EB2DDD2}"/>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Tree>
    <p:extLst>
      <p:ext uri="{BB962C8B-B14F-4D97-AF65-F5344CB8AC3E}">
        <p14:creationId xmlns:p14="http://schemas.microsoft.com/office/powerpoint/2010/main" val="266433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Milestones">
            <a:extLst>
              <a:ext uri="{FF2B5EF4-FFF2-40B4-BE49-F238E27FC236}">
                <a16:creationId xmlns:a16="http://schemas.microsoft.com/office/drawing/2014/main" id="{9A3EB422-1287-FCEB-63CE-599FDC8468D8}"/>
              </a:ext>
            </a:extLst>
          </p:cNvPr>
          <p:cNvSpPr>
            <a:spLocks noGrp="1"/>
          </p:cNvSpPr>
          <p:nvPr>
            <p:ph type="title"/>
          </p:nvPr>
        </p:nvSpPr>
        <p:spPr>
          <a:xfrm>
            <a:off x="5362088" y="653682"/>
            <a:ext cx="5760720" cy="769217"/>
          </a:xfrm>
        </p:spPr>
        <p:txBody>
          <a:bodyPr anchor="t">
            <a:noAutofit/>
          </a:bodyPr>
          <a:lstStyle/>
          <a:p>
            <a:r>
              <a:rPr lang="en-US" sz="3200" dirty="0">
                <a:latin typeface="Aharoni"/>
                <a:cs typeface="Aharoni"/>
              </a:rPr>
              <a:t>Milestones </a:t>
            </a:r>
            <a:endParaRPr lang="en-US" sz="3200" dirty="0">
              <a:latin typeface="Aharoni" panose="02010803020104030203" pitchFamily="2" charset="-79"/>
              <a:cs typeface="Aharoni" panose="02010803020104030203" pitchFamily="2" charset="-79"/>
            </a:endParaRPr>
          </a:p>
        </p:txBody>
      </p:sp>
      <p:sp>
        <p:nvSpPr>
          <p:cNvPr id="3" name="Content Placeholder 2" descr="eight bullet points identifying Milestones ">
            <a:extLst>
              <a:ext uri="{FF2B5EF4-FFF2-40B4-BE49-F238E27FC236}">
                <a16:creationId xmlns:a16="http://schemas.microsoft.com/office/drawing/2014/main" id="{4D038CD2-9585-7E51-5359-D52935A77DF0}"/>
              </a:ext>
            </a:extLst>
          </p:cNvPr>
          <p:cNvSpPr>
            <a:spLocks noGrp="1"/>
          </p:cNvSpPr>
          <p:nvPr>
            <p:ph idx="1"/>
          </p:nvPr>
        </p:nvSpPr>
        <p:spPr>
          <a:xfrm>
            <a:off x="4106017" y="2133414"/>
            <a:ext cx="7742948" cy="4206505"/>
          </a:xfrm>
        </p:spPr>
        <p:txBody>
          <a:bodyPr vert="horz" lIns="0" tIns="0" rIns="0" bIns="0" rtlCol="0" anchor="t">
            <a:noAutofit/>
          </a:bodyPr>
          <a:lstStyle/>
          <a:p>
            <a:pPr marL="342900" indent="-342900">
              <a:buClr>
                <a:srgbClr val="2C5B88"/>
              </a:buClr>
              <a:buFont typeface="Wingdings" pitchFamily="2" charset="2"/>
              <a:buChar char="Ø"/>
            </a:pPr>
            <a:r>
              <a:rPr lang="en-US" sz="1400" b="0" i="0" dirty="0">
                <a:solidFill>
                  <a:srgbClr val="222222"/>
                </a:solidFill>
                <a:effectLst/>
                <a:latin typeface="Arial"/>
                <a:cs typeface="Aharoni"/>
              </a:rPr>
              <a:t>Petition for any necessary federal action (60 days after final EPMP): 10/12/2021 </a:t>
            </a:r>
            <a:r>
              <a:rPr lang="en-US" sz="1400" b="0" i="0" dirty="0">
                <a:solidFill>
                  <a:schemeClr val="bg1"/>
                </a:solidFill>
                <a:effectLst/>
                <a:highlight>
                  <a:srgbClr val="0000FF"/>
                </a:highlight>
                <a:latin typeface="Arial"/>
                <a:cs typeface="Aharoni"/>
              </a:rPr>
              <a:t>(</a:t>
            </a:r>
            <a:r>
              <a:rPr lang="en-US" sz="1400" dirty="0">
                <a:solidFill>
                  <a:schemeClr val="bg1"/>
                </a:solidFill>
                <a:highlight>
                  <a:srgbClr val="0000FF"/>
                </a:highlight>
                <a:latin typeface="Arial"/>
                <a:cs typeface="Aharoni"/>
              </a:rPr>
              <a:t>Done but </a:t>
            </a:r>
            <a:r>
              <a:rPr lang="en-US" sz="1400" b="0" i="0" dirty="0">
                <a:solidFill>
                  <a:schemeClr val="bg1"/>
                </a:solidFill>
                <a:effectLst/>
                <a:highlight>
                  <a:srgbClr val="0000FF"/>
                </a:highlight>
                <a:latin typeface="Arial"/>
                <a:cs typeface="Aharoni"/>
              </a:rPr>
              <a:t>Ongoing)</a:t>
            </a:r>
            <a:endParaRPr lang="en-US" sz="1400" dirty="0">
              <a:solidFill>
                <a:schemeClr val="bg1"/>
              </a:solidFill>
              <a:highlight>
                <a:srgbClr val="0000FF"/>
              </a:highlight>
              <a:latin typeface="Arial"/>
              <a:cs typeface="Aharoni"/>
            </a:endParaRPr>
          </a:p>
          <a:p>
            <a:pPr marL="342900" indent="-342900">
              <a:buClr>
                <a:srgbClr val="2C5B88"/>
              </a:buClr>
              <a:buFont typeface="Wingdings" pitchFamily="2" charset="2"/>
              <a:buChar char="Ø"/>
            </a:pPr>
            <a:r>
              <a:rPr lang="en-US" sz="1400" b="0" i="0" dirty="0">
                <a:solidFill>
                  <a:srgbClr val="222222"/>
                </a:solidFill>
                <a:effectLst/>
                <a:latin typeface="Arial"/>
                <a:cs typeface="Aharoni"/>
              </a:rPr>
              <a:t>Remove all unoccupied marine debris: 10/15/2021 </a:t>
            </a:r>
            <a:r>
              <a:rPr lang="en-US" sz="1400" b="0" i="0" dirty="0">
                <a:solidFill>
                  <a:schemeClr val="bg1"/>
                </a:solidFill>
                <a:effectLst/>
                <a:highlight>
                  <a:srgbClr val="0000FF"/>
                </a:highlight>
                <a:latin typeface="Arial"/>
                <a:cs typeface="Aharoni"/>
              </a:rPr>
              <a:t>(Done but Ongoing)</a:t>
            </a:r>
            <a:endParaRPr lang="en-US" sz="1400" dirty="0">
              <a:solidFill>
                <a:schemeClr val="bg1"/>
              </a:solidFill>
              <a:highlight>
                <a:srgbClr val="0000FF"/>
              </a:highlight>
              <a:latin typeface="Arial"/>
              <a:cs typeface="Aharoni"/>
            </a:endParaRPr>
          </a:p>
          <a:p>
            <a:pPr marL="342900" indent="-342900">
              <a:buClr>
                <a:srgbClr val="2C5B88"/>
              </a:buClr>
              <a:buFont typeface="Wingdings" pitchFamily="2" charset="2"/>
              <a:buChar char="Ø"/>
            </a:pPr>
            <a:r>
              <a:rPr lang="en-US" sz="1400" b="0" i="0" dirty="0">
                <a:solidFill>
                  <a:srgbClr val="222222"/>
                </a:solidFill>
                <a:effectLst/>
                <a:latin typeface="Arial"/>
                <a:cs typeface="Aharoni"/>
              </a:rPr>
              <a:t>Finalize Environmental Protection and Management Plan: 12/15/2021 </a:t>
            </a:r>
            <a:r>
              <a:rPr lang="en-US" sz="1400" b="0" i="0" dirty="0">
                <a:solidFill>
                  <a:schemeClr val="bg1"/>
                </a:solidFill>
                <a:effectLst/>
                <a:highlight>
                  <a:srgbClr val="0000FF"/>
                </a:highlight>
                <a:latin typeface="Arial"/>
                <a:cs typeface="Aharoni"/>
              </a:rPr>
              <a:t>(Done on 8/12/21)</a:t>
            </a:r>
            <a:endParaRPr lang="en-US" sz="1400" dirty="0">
              <a:solidFill>
                <a:schemeClr val="bg1"/>
              </a:solidFill>
              <a:highlight>
                <a:srgbClr val="0000FF"/>
              </a:highlight>
              <a:latin typeface="Arial"/>
              <a:cs typeface="Aharoni"/>
            </a:endParaRPr>
          </a:p>
          <a:p>
            <a:pPr marL="342900" indent="-342900">
              <a:buClr>
                <a:srgbClr val="2C5B88"/>
              </a:buClr>
              <a:buFont typeface="Wingdings" pitchFamily="2" charset="2"/>
              <a:buChar char="Ø"/>
            </a:pPr>
            <a:r>
              <a:rPr lang="en-US" sz="1400" b="0" i="0" dirty="0">
                <a:solidFill>
                  <a:srgbClr val="222222"/>
                </a:solidFill>
                <a:effectLst/>
                <a:latin typeface="Arial"/>
                <a:cs typeface="Aharoni"/>
              </a:rPr>
              <a:t>No new vessels in Eelgrass Protection Zone (EPZ): 12/15/2021 </a:t>
            </a:r>
            <a:r>
              <a:rPr lang="en-US" sz="1400" b="0" i="0" dirty="0">
                <a:solidFill>
                  <a:schemeClr val="bg1"/>
                </a:solidFill>
                <a:effectLst/>
                <a:highlight>
                  <a:srgbClr val="0000FF"/>
                </a:highlight>
                <a:latin typeface="Arial"/>
                <a:cs typeface="Aharoni"/>
              </a:rPr>
              <a:t>(Ongoing)</a:t>
            </a:r>
          </a:p>
          <a:p>
            <a:pPr marL="342900" indent="-342900">
              <a:buClr>
                <a:srgbClr val="2C5B88"/>
              </a:buClr>
              <a:buFont typeface="Wingdings" pitchFamily="2" charset="2"/>
              <a:buChar char="Ø"/>
            </a:pPr>
            <a:r>
              <a:rPr lang="en-US" sz="1400" b="0" i="0" dirty="0">
                <a:solidFill>
                  <a:srgbClr val="222222"/>
                </a:solidFill>
                <a:effectLst/>
                <a:latin typeface="Arial"/>
                <a:cs typeface="Aharoni"/>
              </a:rPr>
              <a:t>Install 15 - 20 moorings in anchor zone: 12/15/2022 </a:t>
            </a:r>
            <a:r>
              <a:rPr lang="en-US" sz="1400" b="0" i="0" dirty="0">
                <a:solidFill>
                  <a:schemeClr val="bg1"/>
                </a:solidFill>
                <a:effectLst/>
                <a:highlight>
                  <a:srgbClr val="0000FF"/>
                </a:highlight>
                <a:latin typeface="Arial"/>
                <a:cs typeface="Aharoni"/>
              </a:rPr>
              <a:t>(On Hold)</a:t>
            </a:r>
          </a:p>
          <a:p>
            <a:pPr marL="342900" indent="-342900">
              <a:buClr>
                <a:srgbClr val="2C5B88"/>
              </a:buClr>
              <a:buFont typeface="Wingdings" pitchFamily="2" charset="2"/>
              <a:buChar char="Ø"/>
            </a:pPr>
            <a:r>
              <a:rPr lang="en-US" sz="1400" b="0" i="0" dirty="0">
                <a:solidFill>
                  <a:srgbClr val="222222"/>
                </a:solidFill>
                <a:effectLst/>
                <a:latin typeface="Arial"/>
                <a:cs typeface="Aharoni"/>
              </a:rPr>
              <a:t>Initiate eelgrass restoration studies: 12/31/2022 </a:t>
            </a:r>
            <a:r>
              <a:rPr lang="en-US" sz="1400" b="0" i="0" dirty="0">
                <a:solidFill>
                  <a:schemeClr val="bg1"/>
                </a:solidFill>
                <a:effectLst/>
                <a:highlight>
                  <a:srgbClr val="0000FF"/>
                </a:highlight>
                <a:latin typeface="Arial"/>
                <a:cs typeface="Aharoni"/>
              </a:rPr>
              <a:t>(Done)</a:t>
            </a:r>
          </a:p>
          <a:p>
            <a:pPr marL="342900" indent="-342900">
              <a:buClr>
                <a:srgbClr val="2C5B88"/>
              </a:buClr>
              <a:buFont typeface="Wingdings" pitchFamily="2" charset="2"/>
              <a:buChar char="Ø"/>
            </a:pPr>
            <a:r>
              <a:rPr lang="en-US" sz="1400" b="0" i="0" dirty="0">
                <a:solidFill>
                  <a:srgbClr val="222222"/>
                </a:solidFill>
                <a:effectLst/>
                <a:latin typeface="Arial"/>
                <a:cs typeface="Aharoni"/>
              </a:rPr>
              <a:t>Remove all post 8/19 vessels: </a:t>
            </a:r>
            <a:r>
              <a:rPr lang="en-US" sz="1400" b="0" i="0" dirty="0">
                <a:solidFill>
                  <a:schemeClr val="bg1"/>
                </a:solidFill>
                <a:effectLst/>
                <a:highlight>
                  <a:srgbClr val="0000FF"/>
                </a:highlight>
                <a:latin typeface="Arial"/>
                <a:cs typeface="Aharoni"/>
              </a:rPr>
              <a:t>10/15/2023 Extension Requested and Approved to </a:t>
            </a:r>
            <a:r>
              <a:rPr lang="en-US" sz="1400" b="0" i="0" dirty="0">
                <a:effectLst/>
                <a:highlight>
                  <a:srgbClr val="00FFFF"/>
                </a:highlight>
                <a:latin typeface="Arial"/>
                <a:cs typeface="Aharoni"/>
              </a:rPr>
              <a:t>10/15/2024</a:t>
            </a:r>
          </a:p>
          <a:p>
            <a:pPr marL="342900" indent="-342900">
              <a:buClr>
                <a:srgbClr val="2C5B88"/>
              </a:buClr>
              <a:buFont typeface="Wingdings" pitchFamily="2" charset="2"/>
              <a:buChar char="Ø"/>
            </a:pPr>
            <a:r>
              <a:rPr lang="en-US" sz="1400" b="0" i="0" dirty="0">
                <a:solidFill>
                  <a:srgbClr val="222222"/>
                </a:solidFill>
                <a:effectLst/>
                <a:latin typeface="Arial"/>
                <a:cs typeface="Aharoni"/>
              </a:rPr>
              <a:t>Remove all floating homes off Waldo Point: 10/15/2023. </a:t>
            </a:r>
            <a:r>
              <a:rPr lang="en-US" sz="1400" b="0" i="0" dirty="0">
                <a:solidFill>
                  <a:schemeClr val="bg1"/>
                </a:solidFill>
                <a:effectLst/>
                <a:highlight>
                  <a:srgbClr val="0000FF"/>
                </a:highlight>
                <a:latin typeface="Arial"/>
                <a:cs typeface="Aharoni"/>
              </a:rPr>
              <a:t>Two removed b</a:t>
            </a:r>
            <a:r>
              <a:rPr lang="en-US" sz="1400" dirty="0">
                <a:solidFill>
                  <a:schemeClr val="bg1"/>
                </a:solidFill>
                <a:highlight>
                  <a:srgbClr val="0000FF"/>
                </a:highlight>
                <a:latin typeface="Arial"/>
                <a:cs typeface="Aharoni"/>
              </a:rPr>
              <a:t>y deadline, one moved on 12/11/23 to legal floating home berth. The final vessel went through a nuisance abatement process for removal, and RBRA has requested one last additional 90-days to allow owner to repair and relocate the vessel</a:t>
            </a:r>
            <a:endParaRPr lang="en-US" sz="1400" b="0" i="0" dirty="0">
              <a:solidFill>
                <a:schemeClr val="bg1"/>
              </a:solidFill>
              <a:effectLst/>
              <a:highlight>
                <a:srgbClr val="0000FF"/>
              </a:highlight>
              <a:latin typeface="Arial"/>
              <a:cs typeface="Aharoni" panose="02010803020104030203" pitchFamily="2" charset="-79"/>
            </a:endParaRPr>
          </a:p>
        </p:txBody>
      </p:sp>
      <p:sp>
        <p:nvSpPr>
          <p:cNvPr id="4" name="Slide Number Placeholder 3">
            <a:extLst>
              <a:ext uri="{FF2B5EF4-FFF2-40B4-BE49-F238E27FC236}">
                <a16:creationId xmlns:a16="http://schemas.microsoft.com/office/drawing/2014/main" id="{43D6DE2E-F5E3-8CAF-A5C3-E67C03F538DF}"/>
              </a:ext>
            </a:extLst>
          </p:cNvPr>
          <p:cNvSpPr>
            <a:spLocks noGrp="1"/>
          </p:cNvSpPr>
          <p:nvPr>
            <p:ph type="sldNum" sz="quarter" idx="11"/>
          </p:nvPr>
        </p:nvSpPr>
        <p:spPr>
          <a:xfrm>
            <a:off x="420624" y="6019801"/>
            <a:ext cx="457200" cy="184150"/>
          </a:xfrm>
        </p:spPr>
        <p:txBody>
          <a:bodyPr anchor="ctr">
            <a:normAutofit/>
          </a:bodyPr>
          <a:lstStyle/>
          <a:p>
            <a:pPr>
              <a:spcAft>
                <a:spcPts val="600"/>
              </a:spcAft>
            </a:pPr>
            <a:fld id="{75DF2D63-3FF5-D547-96B9-BE9CCD1ABA58}" type="slidenum">
              <a:rPr lang="en-US" smtClean="0"/>
              <a:pPr>
                <a:spcAft>
                  <a:spcPts val="600"/>
                </a:spcAft>
              </a:pPr>
              <a:t>3</a:t>
            </a:fld>
            <a:endParaRPr lang="en-US" dirty="0"/>
          </a:p>
        </p:txBody>
      </p:sp>
      <p:sp>
        <p:nvSpPr>
          <p:cNvPr id="5" name="Rectangle 4" descr="RBRA logo and web address&#10;&#10;">
            <a:extLst>
              <a:ext uri="{FF2B5EF4-FFF2-40B4-BE49-F238E27FC236}">
                <a16:creationId xmlns:a16="http://schemas.microsoft.com/office/drawing/2014/main" id="{FB829F1B-4A96-202D-F5A0-170F607FEAE6}"/>
              </a:ext>
            </a:extLst>
          </p:cNvPr>
          <p:cNvSpPr/>
          <p:nvPr/>
        </p:nvSpPr>
        <p:spPr>
          <a:xfrm>
            <a:off x="11122808" y="31628"/>
            <a:ext cx="1028175" cy="12134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E56249D-C950-6260-8FE2-DBBD0FAC5B0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FB03C9-5E43-6334-D567-DF1BC080F02D}"/>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pic>
        <p:nvPicPr>
          <p:cNvPr id="11" name="Picture Placeholder 10" descr="A couple of black birds on rocks by water">
            <a:extLst>
              <a:ext uri="{FF2B5EF4-FFF2-40B4-BE49-F238E27FC236}">
                <a16:creationId xmlns:a16="http://schemas.microsoft.com/office/drawing/2014/main" id="{970FB86E-3492-5214-7ACA-90EB0B86E422}"/>
              </a:ext>
            </a:extLst>
          </p:cNvPr>
          <p:cNvPicPr>
            <a:picLocks noChangeAspect="1"/>
          </p:cNvPicPr>
          <p:nvPr/>
        </p:nvPicPr>
        <p:blipFill rotWithShape="1">
          <a:blip r:embed="rId3"/>
          <a:srcRect l="16749" r="16753" b="3"/>
          <a:stretch/>
        </p:blipFill>
        <p:spPr>
          <a:xfrm>
            <a:off x="1139121" y="2120900"/>
            <a:ext cx="2616200" cy="2616200"/>
          </a:xfrm>
          <a:prstGeom prst="ellipse">
            <a:avLst/>
          </a:prstGeom>
          <a:noFill/>
        </p:spPr>
      </p:pic>
      <p:sp>
        <p:nvSpPr>
          <p:cNvPr id="8" name="Rectangle 7">
            <a:extLst>
              <a:ext uri="{FF2B5EF4-FFF2-40B4-BE49-F238E27FC236}">
                <a16:creationId xmlns:a16="http://schemas.microsoft.com/office/drawing/2014/main" id="{48D70212-4458-7AEE-CF0B-39328718B95A}"/>
              </a:ext>
            </a:extLst>
          </p:cNvPr>
          <p:cNvSpPr/>
          <p:nvPr/>
        </p:nvSpPr>
        <p:spPr>
          <a:xfrm>
            <a:off x="5426015" y="1691640"/>
            <a:ext cx="669985" cy="1371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659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D136D7-3B96-F41D-1474-6F47974B8A92}"/>
              </a:ext>
            </a:extLst>
          </p:cNvPr>
          <p:cNvSpPr/>
          <p:nvPr/>
        </p:nvSpPr>
        <p:spPr>
          <a:xfrm>
            <a:off x="5362432" y="1910686"/>
            <a:ext cx="6516805" cy="43559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A978ADB-AD70-DE7C-4643-85C48AE12770}"/>
              </a:ext>
            </a:extLst>
          </p:cNvPr>
          <p:cNvSpPr>
            <a:spLocks noGrp="1"/>
          </p:cNvSpPr>
          <p:nvPr>
            <p:ph type="sldNum" sz="quarter" idx="10"/>
          </p:nvPr>
        </p:nvSpPr>
        <p:spPr>
          <a:xfrm>
            <a:off x="420624" y="6019801"/>
            <a:ext cx="457200" cy="184150"/>
          </a:xfrm>
        </p:spPr>
        <p:txBody>
          <a:bodyPr anchor="ctr">
            <a:normAutofit/>
          </a:bodyPr>
          <a:lstStyle/>
          <a:p>
            <a:pPr>
              <a:spcAft>
                <a:spcPts val="600"/>
              </a:spcAft>
            </a:pPr>
            <a:fld id="{75DF2D63-3FF5-D547-96B9-BE9CCD1ABA58}" type="slidenum">
              <a:rPr lang="en-US" smtClean="0"/>
              <a:pPr>
                <a:spcAft>
                  <a:spcPts val="600"/>
                </a:spcAft>
              </a:pPr>
              <a:t>30</a:t>
            </a:fld>
            <a:endParaRPr lang="en-US" dirty="0"/>
          </a:p>
        </p:txBody>
      </p:sp>
      <p:sp>
        <p:nvSpPr>
          <p:cNvPr id="4" name="Text Placeholder 3" descr="Left side of page 30.&#10;6 bullet points describing next steps">
            <a:extLst>
              <a:ext uri="{FF2B5EF4-FFF2-40B4-BE49-F238E27FC236}">
                <a16:creationId xmlns:a16="http://schemas.microsoft.com/office/drawing/2014/main" id="{68003147-27BE-7492-36B6-F405F1156F31}"/>
              </a:ext>
            </a:extLst>
          </p:cNvPr>
          <p:cNvSpPr>
            <a:spLocks noGrp="1"/>
          </p:cNvSpPr>
          <p:nvPr>
            <p:ph type="body" sz="quarter" idx="12"/>
          </p:nvPr>
        </p:nvSpPr>
        <p:spPr>
          <a:xfrm>
            <a:off x="293806" y="1913073"/>
            <a:ext cx="4784363" cy="4359117"/>
          </a:xfrm>
        </p:spPr>
        <p:txBody>
          <a:bodyPr anchor="ctr">
            <a:noAutofit/>
          </a:bodyPr>
          <a:lstStyle/>
          <a:p>
            <a:pPr marL="342900" indent="-342900" algn="l">
              <a:lnSpc>
                <a:spcPct val="150000"/>
              </a:lnSpc>
              <a:buFont typeface="Wingdings" pitchFamily="2" charset="2"/>
              <a:buChar char="Ø"/>
            </a:pPr>
            <a:r>
              <a:rPr lang="en-US" sz="1400" b="0" i="0" dirty="0">
                <a:solidFill>
                  <a:schemeClr val="bg1"/>
                </a:solidFill>
                <a:effectLst/>
                <a:latin typeface="Arial" panose="020B0604020202020204" pitchFamily="34" charset="0"/>
                <a:cs typeface="Arial" panose="020B0604020202020204" pitchFamily="34" charset="0"/>
              </a:rPr>
              <a:t>Planning underway for EPZ and Anchorage signage</a:t>
            </a:r>
          </a:p>
          <a:p>
            <a:pPr marL="342900" indent="-342900" algn="l">
              <a:lnSpc>
                <a:spcPct val="150000"/>
              </a:lnSpc>
              <a:buFont typeface="Wingdings" pitchFamily="2" charset="2"/>
              <a:buChar char="Ø"/>
            </a:pPr>
            <a:r>
              <a:rPr lang="en-US" sz="1400" b="0" i="0" dirty="0">
                <a:solidFill>
                  <a:schemeClr val="bg1"/>
                </a:solidFill>
                <a:effectLst/>
                <a:latin typeface="Arial" panose="020B0604020202020204" pitchFamily="34" charset="0"/>
                <a:cs typeface="Arial" panose="020B0604020202020204" pitchFamily="34" charset="0"/>
              </a:rPr>
              <a:t>5 Signs to be placed on existing piles</a:t>
            </a:r>
          </a:p>
          <a:p>
            <a:pPr marL="342900" indent="-342900" algn="l">
              <a:lnSpc>
                <a:spcPct val="150000"/>
              </a:lnSpc>
              <a:buFont typeface="Wingdings" pitchFamily="2" charset="2"/>
              <a:buChar char="Ø"/>
            </a:pPr>
            <a:r>
              <a:rPr lang="en-US" sz="1400" b="0" i="0" dirty="0">
                <a:solidFill>
                  <a:schemeClr val="bg1"/>
                </a:solidFill>
                <a:effectLst/>
                <a:latin typeface="Arial" panose="020B0604020202020204" pitchFamily="34" charset="0"/>
                <a:cs typeface="Arial" panose="020B0604020202020204" pitchFamily="34" charset="0"/>
              </a:rPr>
              <a:t>Installation of  one  new pile and three floating buoys</a:t>
            </a:r>
          </a:p>
          <a:p>
            <a:pPr marL="342900" indent="-342900" algn="l">
              <a:lnSpc>
                <a:spcPct val="150000"/>
              </a:lnSpc>
              <a:buFont typeface="Wingdings" pitchFamily="2" charset="2"/>
              <a:buChar char="Ø"/>
            </a:pPr>
            <a:r>
              <a:rPr lang="en-US" sz="1400" b="0" i="0" dirty="0">
                <a:solidFill>
                  <a:schemeClr val="bg1"/>
                </a:solidFill>
                <a:effectLst/>
                <a:latin typeface="Arial" panose="020B0604020202020204" pitchFamily="34" charset="0"/>
                <a:cs typeface="Arial" panose="020B0604020202020204" pitchFamily="34" charset="0"/>
              </a:rPr>
              <a:t>Plans are under review by BCDC staff</a:t>
            </a:r>
          </a:p>
          <a:p>
            <a:pPr marL="342900" indent="-342900" algn="l">
              <a:lnSpc>
                <a:spcPct val="150000"/>
              </a:lnSpc>
              <a:buFont typeface="Wingdings" pitchFamily="2" charset="2"/>
              <a:buChar char="Ø"/>
            </a:pPr>
            <a:r>
              <a:rPr lang="en-US" sz="1400" b="0" i="0" dirty="0">
                <a:solidFill>
                  <a:schemeClr val="bg1"/>
                </a:solidFill>
                <a:effectLst/>
                <a:latin typeface="Arial" panose="020B0604020202020204" pitchFamily="34" charset="0"/>
                <a:cs typeface="Arial" panose="020B0604020202020204" pitchFamily="34" charset="0"/>
              </a:rPr>
              <a:t>Permits are not yet submitted</a:t>
            </a:r>
            <a:br>
              <a:rPr lang="en-US" sz="1400" dirty="0">
                <a:solidFill>
                  <a:schemeClr val="bg1"/>
                </a:solidFill>
                <a:latin typeface="Arial" panose="020B0604020202020204" pitchFamily="34" charset="0"/>
                <a:cs typeface="Arial" panose="020B0604020202020204" pitchFamily="34" charset="0"/>
              </a:rPr>
            </a:br>
            <a:r>
              <a:rPr lang="en-US" sz="1400" b="0" i="0" dirty="0">
                <a:solidFill>
                  <a:schemeClr val="bg1"/>
                </a:solidFill>
                <a:effectLst/>
                <a:latin typeface="Arial" panose="020B0604020202020204" pitchFamily="34" charset="0"/>
                <a:cs typeface="Arial" panose="020B0604020202020204" pitchFamily="34" charset="0"/>
              </a:rPr>
              <a:t>Effective date 10/15/24</a:t>
            </a:r>
          </a:p>
          <a:p>
            <a:pPr marL="342900" indent="-342900" algn="l">
              <a:lnSpc>
                <a:spcPct val="150000"/>
              </a:lnSpc>
              <a:buFont typeface="Wingdings" pitchFamily="2" charset="2"/>
              <a:buChar char="Ø"/>
            </a:pPr>
            <a:r>
              <a:rPr lang="en-US" sz="1400" spc="0" dirty="0">
                <a:solidFill>
                  <a:schemeClr val="bg1"/>
                </a:solidFill>
                <a:latin typeface="Arial" panose="020B0604020202020204" pitchFamily="34" charset="0"/>
                <a:cs typeface="Arial" panose="020B0604020202020204" pitchFamily="34" charset="0"/>
              </a:rPr>
              <a:t>All</a:t>
            </a:r>
            <a:r>
              <a:rPr lang="en-US" sz="1400" dirty="0">
                <a:solidFill>
                  <a:schemeClr val="bg1"/>
                </a:solidFill>
                <a:latin typeface="Arial" panose="020B0604020202020204" pitchFamily="34" charset="0"/>
                <a:cs typeface="Arial" panose="020B0604020202020204" pitchFamily="34" charset="0"/>
              </a:rPr>
              <a:t> vessels in EPZ received a 12-month notice to vacate Richardson Bay</a:t>
            </a:r>
          </a:p>
        </p:txBody>
      </p:sp>
      <p:sp>
        <p:nvSpPr>
          <p:cNvPr id="6" name="Title 5" descr="Title: Enforcement Next Steps">
            <a:extLst>
              <a:ext uri="{FF2B5EF4-FFF2-40B4-BE49-F238E27FC236}">
                <a16:creationId xmlns:a16="http://schemas.microsoft.com/office/drawing/2014/main" id="{BB7103A8-AEEA-50D3-BE61-CC85D24BDF23}"/>
              </a:ext>
            </a:extLst>
          </p:cNvPr>
          <p:cNvSpPr>
            <a:spLocks noGrp="1"/>
          </p:cNvSpPr>
          <p:nvPr>
            <p:ph type="title"/>
          </p:nvPr>
        </p:nvSpPr>
        <p:spPr>
          <a:xfrm>
            <a:off x="4114800" y="644324"/>
            <a:ext cx="3779134" cy="530352"/>
          </a:xfrm>
        </p:spPr>
        <p:txBody>
          <a:bodyPr anchor="t">
            <a:normAutofit fontScale="90000"/>
          </a:bodyPr>
          <a:lstStyle/>
          <a:p>
            <a:r>
              <a:rPr lang="en-US" sz="3400" b="1" dirty="0">
                <a:solidFill>
                  <a:schemeClr val="bg1"/>
                </a:solidFill>
                <a:latin typeface="Aharoni" panose="02010803020104030203" pitchFamily="2" charset="-79"/>
                <a:cs typeface="Aharoni" panose="02010803020104030203" pitchFamily="2" charset="-79"/>
              </a:rPr>
              <a:t>ENFORCEMENT: NEXT STEPS</a:t>
            </a:r>
          </a:p>
        </p:txBody>
      </p:sp>
      <p:pic>
        <p:nvPicPr>
          <p:cNvPr id="3" name="Picture 2" descr="Right side of page 30. a colored map of Richardson Bay Anchorage">
            <a:extLst>
              <a:ext uri="{FF2B5EF4-FFF2-40B4-BE49-F238E27FC236}">
                <a16:creationId xmlns:a16="http://schemas.microsoft.com/office/drawing/2014/main" id="{D56FA751-D39B-B5EE-6A86-E46CB5DBC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328" y="1911918"/>
            <a:ext cx="6532666" cy="4355112"/>
          </a:xfrm>
          <a:prstGeom prst="rect">
            <a:avLst/>
          </a:prstGeom>
        </p:spPr>
      </p:pic>
      <p:pic>
        <p:nvPicPr>
          <p:cNvPr id="5" name="Picture 4">
            <a:extLst>
              <a:ext uri="{FF2B5EF4-FFF2-40B4-BE49-F238E27FC236}">
                <a16:creationId xmlns:a16="http://schemas.microsoft.com/office/drawing/2014/main" id="{A8E04CFA-95D3-1EC5-8120-F523E58A165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C9BFEE-EBB6-6DEF-8543-79AF61A16A66}"/>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Tree>
    <p:extLst>
      <p:ext uri="{BB962C8B-B14F-4D97-AF65-F5344CB8AC3E}">
        <p14:creationId xmlns:p14="http://schemas.microsoft.com/office/powerpoint/2010/main" val="1231396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F90B3248-E185-8C9D-93CE-A79DE50A6F35}"/>
              </a:ext>
            </a:extLst>
          </p:cNvPr>
          <p:cNvPicPr>
            <a:picLocks noGrp="1" noChangeAspect="1"/>
          </p:cNvPicPr>
          <p:nvPr>
            <p:ph type="pic" sz="quarter" idx="13"/>
          </p:nvPr>
        </p:nvPicPr>
        <p:blipFill rotWithShape="1">
          <a:blip r:embed="rId2">
            <a:extLst>
              <a:ext uri="{96DAC541-7B7A-43D3-8B79-37D633B846F1}">
                <asvg:svgBlip xmlns:asvg="http://schemas.microsoft.com/office/drawing/2016/SVG/main" r:embed="rId3"/>
              </a:ext>
            </a:extLst>
          </a:blip>
          <a:srcRect l="19272" r="19272"/>
          <a:stretch/>
        </p:blipFill>
        <p:spPr/>
      </p:pic>
      <p:sp>
        <p:nvSpPr>
          <p:cNvPr id="3" name="Title 2" descr="Title: RBRA Update: Housing">
            <a:extLst>
              <a:ext uri="{FF2B5EF4-FFF2-40B4-BE49-F238E27FC236}">
                <a16:creationId xmlns:a16="http://schemas.microsoft.com/office/drawing/2014/main" id="{B3E315A2-4CED-23BB-CA3C-C8962E2419FD}"/>
              </a:ext>
            </a:extLst>
          </p:cNvPr>
          <p:cNvSpPr>
            <a:spLocks noGrp="1"/>
          </p:cNvSpPr>
          <p:nvPr>
            <p:ph type="title"/>
          </p:nvPr>
        </p:nvSpPr>
        <p:spPr>
          <a:xfrm>
            <a:off x="161135" y="234287"/>
            <a:ext cx="6656832" cy="530352"/>
          </a:xfrm>
        </p:spPr>
        <p:txBody>
          <a:bodyPr/>
          <a:lstStyle/>
          <a:p>
            <a:r>
              <a:rPr lang="en-US" sz="3200" dirty="0">
                <a:latin typeface="Aharoni"/>
                <a:cs typeface="Aharoni"/>
              </a:rPr>
              <a:t>RBRA UPDATE: HOUSING</a:t>
            </a:r>
          </a:p>
        </p:txBody>
      </p:sp>
      <p:sp>
        <p:nvSpPr>
          <p:cNvPr id="21" name="Text Placeholder 20" descr="Subtitle: Components&#10;">
            <a:extLst>
              <a:ext uri="{FF2B5EF4-FFF2-40B4-BE49-F238E27FC236}">
                <a16:creationId xmlns:a16="http://schemas.microsoft.com/office/drawing/2014/main" id="{1B0A0C38-C1B8-0C49-9203-EF169ED76CF6}"/>
              </a:ext>
            </a:extLst>
          </p:cNvPr>
          <p:cNvSpPr>
            <a:spLocks noGrp="1"/>
          </p:cNvSpPr>
          <p:nvPr>
            <p:ph type="body" idx="1"/>
          </p:nvPr>
        </p:nvSpPr>
        <p:spPr>
          <a:xfrm>
            <a:off x="1298448" y="2008863"/>
            <a:ext cx="4495744" cy="4477603"/>
          </a:xfrm>
        </p:spPr>
        <p:txBody>
          <a:bodyPr/>
          <a:lstStyle/>
          <a:p>
            <a:r>
              <a:rPr lang="en-US" b="1" dirty="0">
                <a:solidFill>
                  <a:schemeClr val="bg1"/>
                </a:solidFill>
                <a:latin typeface="Aharoni"/>
                <a:cs typeface="Aharoni"/>
              </a:rPr>
              <a:t>Components</a:t>
            </a:r>
            <a:endParaRPr lang="en-US" b="1" dirty="0">
              <a:solidFill>
                <a:schemeClr val="bg1"/>
              </a:solidFill>
              <a:latin typeface="Aharoni" panose="02010803020104030203" pitchFamily="2" charset="-79"/>
              <a:cs typeface="Aharoni" panose="02010803020104030203" pitchFamily="2" charset="-79"/>
            </a:endParaRPr>
          </a:p>
        </p:txBody>
      </p:sp>
      <p:sp>
        <p:nvSpPr>
          <p:cNvPr id="22" name="Content Placeholder 21" descr="4 bullet points under Components describing same">
            <a:extLst>
              <a:ext uri="{FF2B5EF4-FFF2-40B4-BE49-F238E27FC236}">
                <a16:creationId xmlns:a16="http://schemas.microsoft.com/office/drawing/2014/main" id="{B132A175-93CC-6440-9229-72EE526E18AF}"/>
              </a:ext>
            </a:extLst>
          </p:cNvPr>
          <p:cNvSpPr>
            <a:spLocks noGrp="1"/>
          </p:cNvSpPr>
          <p:nvPr>
            <p:ph sz="half" idx="2"/>
          </p:nvPr>
        </p:nvSpPr>
        <p:spPr>
          <a:xfrm>
            <a:off x="1603220" y="2763903"/>
            <a:ext cx="3886200" cy="2514600"/>
          </a:xfrm>
        </p:spPr>
        <p:txBody>
          <a:bodyPr/>
          <a:lstStyle/>
          <a:p>
            <a:pPr>
              <a:spcBef>
                <a:spcPts val="0"/>
              </a:spcBef>
            </a:pPr>
            <a:endParaRPr lang="en-US" dirty="0">
              <a:solidFill>
                <a:schemeClr val="bg1"/>
              </a:solidFill>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cs typeface="Arial" panose="020B0604020202020204" pitchFamily="34" charset="0"/>
              </a:rPr>
              <a:t>Funding</a:t>
            </a:r>
          </a:p>
          <a:p>
            <a:pPr marL="285750" indent="-285750">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cs typeface="Arial" panose="020B0604020202020204" pitchFamily="34" charset="0"/>
              </a:rPr>
              <a:t>Temporary housing support</a:t>
            </a:r>
          </a:p>
          <a:p>
            <a:pPr marL="285750" indent="-285750">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Case Management </a:t>
            </a:r>
          </a:p>
          <a:p>
            <a:pPr marL="285750" indent="-285750">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Marinas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23" name="Text Placeholder 22" descr="Right side of page 31.&#10;Title: Funding">
            <a:extLst>
              <a:ext uri="{FF2B5EF4-FFF2-40B4-BE49-F238E27FC236}">
                <a16:creationId xmlns:a16="http://schemas.microsoft.com/office/drawing/2014/main" id="{289E268F-8BEE-144F-A6F6-28230DFF9FAE}"/>
              </a:ext>
            </a:extLst>
          </p:cNvPr>
          <p:cNvSpPr>
            <a:spLocks noGrp="1"/>
          </p:cNvSpPr>
          <p:nvPr>
            <p:ph type="body" sz="quarter" idx="3"/>
          </p:nvPr>
        </p:nvSpPr>
        <p:spPr>
          <a:xfrm>
            <a:off x="7184164" y="2012354"/>
            <a:ext cx="4495744" cy="4466230"/>
          </a:xfrm>
        </p:spPr>
        <p:txBody>
          <a:bodyPr/>
          <a:lstStyle/>
          <a:p>
            <a:r>
              <a:rPr lang="en-US" b="1" dirty="0">
                <a:solidFill>
                  <a:schemeClr val="bg1"/>
                </a:solidFill>
                <a:latin typeface="Aharoni" panose="02010803020104030203" pitchFamily="2" charset="-79"/>
                <a:cs typeface="Aharoni" panose="02010803020104030203" pitchFamily="2" charset="-79"/>
              </a:rPr>
              <a:t>Funding</a:t>
            </a:r>
          </a:p>
          <a:p>
            <a:endParaRPr lang="en-US" b="1" dirty="0">
              <a:solidFill>
                <a:schemeClr val="bg1"/>
              </a:solidFill>
              <a:latin typeface="Aharoni" panose="02010803020104030203" pitchFamily="2" charset="-79"/>
              <a:cs typeface="Aharoni" panose="02010803020104030203" pitchFamily="2" charset="-79"/>
            </a:endParaRPr>
          </a:p>
        </p:txBody>
      </p:sp>
      <p:sp>
        <p:nvSpPr>
          <p:cNvPr id="24" name="Content Placeholder 23" descr="5 bullet points under Funding describing State Budge, funding received, and expenditures.">
            <a:extLst>
              <a:ext uri="{FF2B5EF4-FFF2-40B4-BE49-F238E27FC236}">
                <a16:creationId xmlns:a16="http://schemas.microsoft.com/office/drawing/2014/main" id="{8C3EA04F-8E62-A14B-B5F6-48FFBAADE230}"/>
              </a:ext>
            </a:extLst>
          </p:cNvPr>
          <p:cNvSpPr>
            <a:spLocks noGrp="1"/>
          </p:cNvSpPr>
          <p:nvPr>
            <p:ph sz="quarter" idx="4"/>
          </p:nvPr>
        </p:nvSpPr>
        <p:spPr>
          <a:xfrm>
            <a:off x="7306055" y="2667000"/>
            <a:ext cx="3886200" cy="2514600"/>
          </a:xfrm>
        </p:spPr>
        <p:txBody>
          <a:bodyPr/>
          <a:lstStyle/>
          <a:p>
            <a:pPr marL="285750" indent="-285750">
              <a:spcBef>
                <a:spcPts val="0"/>
              </a:spcBef>
              <a:buFont typeface="Wingdings" pitchFamily="2" charset="2"/>
              <a:buChar char="Ø"/>
            </a:pPr>
            <a:endParaRPr lang="en-US" dirty="0">
              <a:solidFill>
                <a:schemeClr val="bg1"/>
              </a:solidFill>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$3 million FY 23 State budget</a:t>
            </a:r>
          </a:p>
          <a:p>
            <a:pPr>
              <a:spcBef>
                <a:spcPts val="0"/>
              </a:spcBef>
            </a:pPr>
            <a:endParaRPr lang="en-US" dirty="0">
              <a:solidFill>
                <a:schemeClr val="bg1"/>
              </a:solidFill>
              <a:latin typeface="Arial" panose="020B0604020202020204" pitchFamily="34" charset="0"/>
              <a:cs typeface="Arial" panose="020B0604020202020204" pitchFamily="34" charset="0"/>
            </a:endParaRPr>
          </a:p>
          <a:p>
            <a:pPr marL="514350" lvl="1" indent="-285750">
              <a:spcBef>
                <a:spcPts val="0"/>
              </a:spcBef>
              <a:buFont typeface="Wingdings" pitchFamily="2" charset="2"/>
              <a:buChar char="Ø"/>
            </a:pPr>
            <a:r>
              <a:rPr lang="en-US" dirty="0">
                <a:solidFill>
                  <a:schemeClr val="bg1"/>
                </a:solidFill>
                <a:effectLst/>
                <a:latin typeface="Arial" panose="020B0604020202020204" pitchFamily="34" charset="0"/>
                <a:cs typeface="Arial" panose="020B0604020202020204" pitchFamily="34" charset="0"/>
              </a:rPr>
              <a:t>With thanks to </a:t>
            </a:r>
            <a:r>
              <a:rPr lang="en-US" dirty="0">
                <a:solidFill>
                  <a:schemeClr val="bg1"/>
                </a:solidFill>
                <a:latin typeface="Arial" panose="020B0604020202020204" pitchFamily="34" charset="0"/>
                <a:cs typeface="Arial" panose="020B0604020202020204" pitchFamily="34" charset="0"/>
              </a:rPr>
              <a:t>S</a:t>
            </a:r>
            <a:r>
              <a:rPr lang="en-US" dirty="0">
                <a:solidFill>
                  <a:schemeClr val="bg1"/>
                </a:solidFill>
                <a:effectLst/>
                <a:latin typeface="Arial" panose="020B0604020202020204" pitchFamily="34" charset="0"/>
                <a:cs typeface="Arial" panose="020B0604020202020204" pitchFamily="34" charset="0"/>
              </a:rPr>
              <a:t>enator McGuire for his support</a:t>
            </a:r>
          </a:p>
          <a:p>
            <a:pPr marL="514350" lvl="1" indent="-285750">
              <a:spcBef>
                <a:spcPts val="0"/>
              </a:spcBef>
              <a:buFont typeface="Wingdings" pitchFamily="2" charset="2"/>
              <a:buChar char="Ø"/>
            </a:pPr>
            <a:endParaRPr lang="en-US" dirty="0">
              <a:solidFill>
                <a:schemeClr val="bg1"/>
              </a:solidFill>
              <a:effectLst/>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Funding received 3/28/23</a:t>
            </a:r>
          </a:p>
          <a:p>
            <a:pPr marL="285750" indent="-285750">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Program began seeking applications on 5/1/23</a:t>
            </a:r>
          </a:p>
          <a:p>
            <a:pPr marL="285750" indent="-285750">
              <a:spcBef>
                <a:spcPts val="0"/>
              </a:spcBef>
              <a:buFont typeface="Wingdings" pitchFamily="2" charset="2"/>
              <a:buChar char="Ø"/>
            </a:pPr>
            <a:endParaRPr lang="en-US" dirty="0">
              <a:solidFill>
                <a:schemeClr val="bg1"/>
              </a:solidFill>
              <a:effectLst/>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To date, $182,326.00 has been expended</a:t>
            </a:r>
            <a:endParaRPr lang="en-US" dirty="0">
              <a:solidFill>
                <a:schemeClr val="bg1"/>
              </a:solidFill>
              <a:effectLst/>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31</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BDF1E5FD-EF54-4AB9-95AF-77159B46ADB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6DADB8-6F33-4458-E127-4C10BBF4B44E}"/>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Tree>
    <p:extLst>
      <p:ext uri="{BB962C8B-B14F-4D97-AF65-F5344CB8AC3E}">
        <p14:creationId xmlns:p14="http://schemas.microsoft.com/office/powerpoint/2010/main" val="114484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F90B3248-E185-8C9D-93CE-A79DE50A6F35}"/>
              </a:ext>
            </a:extLst>
          </p:cNvPr>
          <p:cNvPicPr>
            <a:picLocks noGrp="1" noChangeAspect="1"/>
          </p:cNvPicPr>
          <p:nvPr>
            <p:ph type="pic" sz="quarter" idx="13"/>
          </p:nvPr>
        </p:nvPicPr>
        <p:blipFill rotWithShape="1">
          <a:blip r:embed="rId2">
            <a:extLst>
              <a:ext uri="{96DAC541-7B7A-43D3-8B79-37D633B846F1}">
                <asvg:svgBlip xmlns:asvg="http://schemas.microsoft.com/office/drawing/2016/SVG/main" r:embed="rId3"/>
              </a:ext>
            </a:extLst>
          </a:blip>
          <a:srcRect l="19272" r="19272"/>
          <a:stretch/>
        </p:blipFill>
        <p:spPr/>
      </p:pic>
      <p:sp>
        <p:nvSpPr>
          <p:cNvPr id="3" name="Title 2" descr="Title: RBRA Update: Housing (continued)">
            <a:extLst>
              <a:ext uri="{FF2B5EF4-FFF2-40B4-BE49-F238E27FC236}">
                <a16:creationId xmlns:a16="http://schemas.microsoft.com/office/drawing/2014/main" id="{B3E315A2-4CED-23BB-CA3C-C8962E2419FD}"/>
              </a:ext>
            </a:extLst>
          </p:cNvPr>
          <p:cNvSpPr>
            <a:spLocks noGrp="1"/>
          </p:cNvSpPr>
          <p:nvPr>
            <p:ph type="title"/>
          </p:nvPr>
        </p:nvSpPr>
        <p:spPr>
          <a:xfrm>
            <a:off x="218000" y="234287"/>
            <a:ext cx="6656832" cy="530352"/>
          </a:xfrm>
        </p:spPr>
        <p:txBody>
          <a:bodyPr/>
          <a:lstStyle/>
          <a:p>
            <a:r>
              <a:rPr lang="en-US" sz="3200" dirty="0">
                <a:latin typeface="Aharoni"/>
                <a:cs typeface="Aharoni"/>
              </a:rPr>
              <a:t>RBRA UPDATE: HOUSING</a:t>
            </a:r>
          </a:p>
        </p:txBody>
      </p:sp>
      <p:sp>
        <p:nvSpPr>
          <p:cNvPr id="21" name="Text Placeholder 20" descr="Subtitle: Temporary Housing Support">
            <a:extLst>
              <a:ext uri="{FF2B5EF4-FFF2-40B4-BE49-F238E27FC236}">
                <a16:creationId xmlns:a16="http://schemas.microsoft.com/office/drawing/2014/main" id="{1B0A0C38-C1B8-0C49-9203-EF169ED76CF6}"/>
              </a:ext>
            </a:extLst>
          </p:cNvPr>
          <p:cNvSpPr>
            <a:spLocks noGrp="1"/>
          </p:cNvSpPr>
          <p:nvPr>
            <p:ph type="body" idx="1"/>
          </p:nvPr>
        </p:nvSpPr>
        <p:spPr>
          <a:xfrm>
            <a:off x="1298448" y="2008863"/>
            <a:ext cx="4495744" cy="4545842"/>
          </a:xfrm>
        </p:spPr>
        <p:txBody>
          <a:bodyPr/>
          <a:lstStyle/>
          <a:p>
            <a:r>
              <a:rPr lang="en-US" b="1" dirty="0">
                <a:solidFill>
                  <a:schemeClr val="bg1"/>
                </a:solidFill>
                <a:latin typeface="Aharoni" panose="02010803020104030203" pitchFamily="2" charset="-79"/>
                <a:cs typeface="Aharoni" panose="02010803020104030203" pitchFamily="2" charset="-79"/>
              </a:rPr>
              <a:t>TEMPORARY Housing Support</a:t>
            </a:r>
          </a:p>
        </p:txBody>
      </p:sp>
      <p:sp>
        <p:nvSpPr>
          <p:cNvPr id="22" name="Content Placeholder 21" descr="3 bullet points under subtitle describing Marin Housing Authority Contract, prefunding, and contract amount.">
            <a:extLst>
              <a:ext uri="{FF2B5EF4-FFF2-40B4-BE49-F238E27FC236}">
                <a16:creationId xmlns:a16="http://schemas.microsoft.com/office/drawing/2014/main" id="{B132A175-93CC-6440-9229-72EE526E18AF}"/>
              </a:ext>
            </a:extLst>
          </p:cNvPr>
          <p:cNvSpPr>
            <a:spLocks noGrp="1"/>
          </p:cNvSpPr>
          <p:nvPr>
            <p:ph sz="half" idx="2"/>
          </p:nvPr>
        </p:nvSpPr>
        <p:spPr>
          <a:xfrm>
            <a:off x="1603220" y="2763903"/>
            <a:ext cx="3886200" cy="2514600"/>
          </a:xfrm>
        </p:spPr>
        <p:txBody>
          <a:bodyPr/>
          <a:lstStyle/>
          <a:p>
            <a:pPr>
              <a:spcBef>
                <a:spcPts val="0"/>
              </a:spcBef>
            </a:pPr>
            <a:endParaRPr lang="en-US" dirty="0">
              <a:solidFill>
                <a:schemeClr val="bg1"/>
              </a:solidFill>
            </a:endParaRPr>
          </a:p>
          <a:p>
            <a:pPr>
              <a:spcBef>
                <a:spcPts val="0"/>
              </a:spcBef>
            </a:pPr>
            <a:br>
              <a:rPr lang="en-US" dirty="0">
                <a:solidFill>
                  <a:schemeClr val="bg1"/>
                </a:solidFill>
              </a:rPr>
            </a:br>
            <a:endParaRPr lang="en-US" dirty="0">
              <a:solidFill>
                <a:schemeClr val="bg1"/>
              </a:solidFill>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RBRA/Marin Housing Authority contract approved by RBRA 11/10/22, by MHA 1/31/23</a:t>
            </a:r>
          </a:p>
          <a:p>
            <a:pPr>
              <a:spcBef>
                <a:spcPts val="0"/>
              </a:spcBef>
            </a:pPr>
            <a:endParaRPr lang="en-US" b="0" i="0" dirty="0">
              <a:solidFill>
                <a:schemeClr val="bg1"/>
              </a:solidFill>
              <a:effectLst/>
              <a:latin typeface="Arial" panose="020B0604020202020204" pitchFamily="34" charset="0"/>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MHA prefunded $30,000</a:t>
            </a:r>
            <a:br>
              <a:rPr lang="en-US" dirty="0">
                <a:solidFill>
                  <a:schemeClr val="bg1"/>
                </a:solidFill>
              </a:rPr>
            </a:br>
            <a:endParaRPr lang="en-US" b="0" i="0" dirty="0">
              <a:solidFill>
                <a:schemeClr val="bg1"/>
              </a:solidFill>
              <a:effectLst/>
              <a:latin typeface="Arial" panose="020B0604020202020204" pitchFamily="34" charset="0"/>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Contract between RBRA and HHS approved 4/18/23, and prefunded $86,170</a:t>
            </a:r>
            <a:endParaRPr lang="en-US" dirty="0">
              <a:solidFill>
                <a:schemeClr val="bg1"/>
              </a:solidFill>
              <a:effectLst/>
              <a:cs typeface="Aharoni" panose="02010803020104030203" pitchFamily="2" charset="-79"/>
            </a:endParaRPr>
          </a:p>
        </p:txBody>
      </p:sp>
      <p:sp>
        <p:nvSpPr>
          <p:cNvPr id="23" name="Text Placeholder 22" descr="Right side of page 32.&#10;Subtitle: Housing Cont'd&#10;">
            <a:extLst>
              <a:ext uri="{FF2B5EF4-FFF2-40B4-BE49-F238E27FC236}">
                <a16:creationId xmlns:a16="http://schemas.microsoft.com/office/drawing/2014/main" id="{289E268F-8BEE-144F-A6F6-28230DFF9FAE}"/>
              </a:ext>
            </a:extLst>
          </p:cNvPr>
          <p:cNvSpPr>
            <a:spLocks noGrp="1"/>
          </p:cNvSpPr>
          <p:nvPr>
            <p:ph type="body" sz="quarter" idx="3"/>
          </p:nvPr>
        </p:nvSpPr>
        <p:spPr>
          <a:xfrm>
            <a:off x="7184164" y="1839528"/>
            <a:ext cx="4495744" cy="4648200"/>
          </a:xfrm>
        </p:spPr>
        <p:txBody>
          <a:bodyPr/>
          <a:lstStyle/>
          <a:p>
            <a:r>
              <a:rPr lang="en-US" b="1" dirty="0">
                <a:solidFill>
                  <a:schemeClr val="bg1"/>
                </a:solidFill>
                <a:latin typeface="Aharoni" panose="02010803020104030203" pitchFamily="2" charset="-79"/>
                <a:cs typeface="Aharoni" panose="02010803020104030203" pitchFamily="2" charset="-79"/>
              </a:rPr>
              <a:t>Housing Cont’d…</a:t>
            </a:r>
          </a:p>
        </p:txBody>
      </p:sp>
      <p:sp>
        <p:nvSpPr>
          <p:cNvPr id="24" name="Content Placeholder 23" descr="3 bullet points under sub-title&#10;describing contract between HHS and Episcopal Community Services for case management.">
            <a:extLst>
              <a:ext uri="{FF2B5EF4-FFF2-40B4-BE49-F238E27FC236}">
                <a16:creationId xmlns:a16="http://schemas.microsoft.com/office/drawing/2014/main" id="{8C3EA04F-8E62-A14B-B5F6-48FFBAADE230}"/>
              </a:ext>
            </a:extLst>
          </p:cNvPr>
          <p:cNvSpPr>
            <a:spLocks noGrp="1"/>
          </p:cNvSpPr>
          <p:nvPr>
            <p:ph sz="quarter" idx="4"/>
          </p:nvPr>
        </p:nvSpPr>
        <p:spPr>
          <a:xfrm>
            <a:off x="7306055" y="2763903"/>
            <a:ext cx="3886200" cy="2514600"/>
          </a:xfrm>
        </p:spPr>
        <p:txBody>
          <a:bodyPr/>
          <a:lstStyle/>
          <a:p>
            <a:pPr marL="285750" indent="-285750">
              <a:spcBef>
                <a:spcPts val="0"/>
              </a:spcBef>
              <a:buFont typeface="Wingdings" pitchFamily="2" charset="2"/>
              <a:buChar char="Ø"/>
            </a:pPr>
            <a:endParaRPr lang="en-US" dirty="0">
              <a:solidFill>
                <a:schemeClr val="bg1"/>
              </a:solidFill>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Contract between HHS and Episcopal Community Services for case management was approved 8/15/23</a:t>
            </a:r>
          </a:p>
          <a:p>
            <a:pPr marL="285750" indent="-285750">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ECS has established well received landside meeting dates in Sausalito and recently began their on the water outreach efforts.</a:t>
            </a:r>
          </a:p>
          <a:p>
            <a:pPr marL="285750" indent="-285750">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ECS full time case worker began on 10/2/23 </a:t>
            </a: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32</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B3058D31-BB0A-11E9-4F12-216C80F38C3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238683-4493-0E0D-E7C9-EB322DD2A196}"/>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Tree>
    <p:extLst>
      <p:ext uri="{BB962C8B-B14F-4D97-AF65-F5344CB8AC3E}">
        <p14:creationId xmlns:p14="http://schemas.microsoft.com/office/powerpoint/2010/main" val="2999806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F90B3248-E185-8C9D-93CE-A79DE50A6F35}"/>
              </a:ext>
            </a:extLst>
          </p:cNvPr>
          <p:cNvPicPr>
            <a:picLocks noGrp="1" noChangeAspect="1"/>
          </p:cNvPicPr>
          <p:nvPr>
            <p:ph type="pic" sz="quarter" idx="13"/>
          </p:nvPr>
        </p:nvPicPr>
        <p:blipFill rotWithShape="1">
          <a:blip r:embed="rId2">
            <a:extLst>
              <a:ext uri="{96DAC541-7B7A-43D3-8B79-37D633B846F1}">
                <asvg:svgBlip xmlns:asvg="http://schemas.microsoft.com/office/drawing/2016/SVG/main" r:embed="rId3"/>
              </a:ext>
            </a:extLst>
          </a:blip>
          <a:srcRect l="19272" r="19272"/>
          <a:stretch/>
        </p:blipFill>
        <p:spPr/>
      </p:pic>
      <p:sp>
        <p:nvSpPr>
          <p:cNvPr id="3" name="Title 2" descr="Title: RBRA Update: Housing (continued)">
            <a:extLst>
              <a:ext uri="{FF2B5EF4-FFF2-40B4-BE49-F238E27FC236}">
                <a16:creationId xmlns:a16="http://schemas.microsoft.com/office/drawing/2014/main" id="{B3E315A2-4CED-23BB-CA3C-C8962E2419FD}"/>
              </a:ext>
            </a:extLst>
          </p:cNvPr>
          <p:cNvSpPr>
            <a:spLocks noGrp="1"/>
          </p:cNvSpPr>
          <p:nvPr>
            <p:ph type="title"/>
          </p:nvPr>
        </p:nvSpPr>
        <p:spPr>
          <a:xfrm>
            <a:off x="104269" y="109182"/>
            <a:ext cx="6656832" cy="530352"/>
          </a:xfrm>
        </p:spPr>
        <p:txBody>
          <a:bodyPr/>
          <a:lstStyle/>
          <a:p>
            <a:r>
              <a:rPr lang="en-US" sz="3200" dirty="0">
                <a:latin typeface="Aharoni"/>
                <a:cs typeface="Aharoni"/>
              </a:rPr>
              <a:t>RBRA UPDATE: HOUSING</a:t>
            </a:r>
          </a:p>
        </p:txBody>
      </p:sp>
      <p:sp>
        <p:nvSpPr>
          <p:cNvPr id="21" name="Text Placeholder 20" descr="Subtitle: Marinas">
            <a:extLst>
              <a:ext uri="{FF2B5EF4-FFF2-40B4-BE49-F238E27FC236}">
                <a16:creationId xmlns:a16="http://schemas.microsoft.com/office/drawing/2014/main" id="{1B0A0C38-C1B8-0C49-9203-EF169ED76CF6}"/>
              </a:ext>
            </a:extLst>
          </p:cNvPr>
          <p:cNvSpPr>
            <a:spLocks noGrp="1"/>
          </p:cNvSpPr>
          <p:nvPr>
            <p:ph type="body" idx="1"/>
          </p:nvPr>
        </p:nvSpPr>
        <p:spPr>
          <a:xfrm>
            <a:off x="1352692" y="1905000"/>
            <a:ext cx="4495744" cy="4648200"/>
          </a:xfrm>
        </p:spPr>
        <p:txBody>
          <a:bodyPr/>
          <a:lstStyle/>
          <a:p>
            <a:r>
              <a:rPr lang="en-US" b="1" dirty="0">
                <a:solidFill>
                  <a:schemeClr val="bg1"/>
                </a:solidFill>
                <a:latin typeface="Aharoni" panose="02010803020104030203" pitchFamily="2" charset="-79"/>
                <a:cs typeface="Aharoni" panose="02010803020104030203" pitchFamily="2" charset="-79"/>
              </a:rPr>
              <a:t>MArINAs</a:t>
            </a:r>
          </a:p>
        </p:txBody>
      </p:sp>
      <p:sp>
        <p:nvSpPr>
          <p:cNvPr id="22" name="Content Placeholder 21" descr="2 bullet points under subtitle regarding commitments from Marinas.">
            <a:extLst>
              <a:ext uri="{FF2B5EF4-FFF2-40B4-BE49-F238E27FC236}">
                <a16:creationId xmlns:a16="http://schemas.microsoft.com/office/drawing/2014/main" id="{B132A175-93CC-6440-9229-72EE526E18AF}"/>
              </a:ext>
            </a:extLst>
          </p:cNvPr>
          <p:cNvSpPr>
            <a:spLocks noGrp="1"/>
          </p:cNvSpPr>
          <p:nvPr>
            <p:ph sz="half" idx="2"/>
          </p:nvPr>
        </p:nvSpPr>
        <p:spPr>
          <a:xfrm>
            <a:off x="1657464" y="2775778"/>
            <a:ext cx="3886200" cy="2514600"/>
          </a:xfrm>
        </p:spPr>
        <p:txBody>
          <a:bodyPr/>
          <a:lstStyle/>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No formal commitments from Sausalito Marinas yet</a:t>
            </a:r>
          </a:p>
          <a:p>
            <a:pPr>
              <a:spcBef>
                <a:spcPts val="0"/>
              </a:spcBef>
            </a:pPr>
            <a:endParaRPr lang="en-US" b="0" i="0" dirty="0">
              <a:solidFill>
                <a:schemeClr val="bg1"/>
              </a:solidFill>
              <a:effectLst/>
              <a:latin typeface="Arial" panose="020B0604020202020204" pitchFamily="34" charset="0"/>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Two marinas have engaged, and discussions continue</a:t>
            </a:r>
            <a:endParaRPr lang="en-US" dirty="0">
              <a:solidFill>
                <a:schemeClr val="bg1"/>
              </a:solidFill>
              <a:effectLst/>
              <a:cs typeface="Aharoni" panose="02010803020104030203" pitchFamily="2" charset="-79"/>
            </a:endParaRPr>
          </a:p>
        </p:txBody>
      </p:sp>
      <p:sp>
        <p:nvSpPr>
          <p:cNvPr id="23" name="Text Placeholder 22" descr="Right side of page 33. &#10;Subtitle: Activities During Reporting Period">
            <a:extLst>
              <a:ext uri="{FF2B5EF4-FFF2-40B4-BE49-F238E27FC236}">
                <a16:creationId xmlns:a16="http://schemas.microsoft.com/office/drawing/2014/main" id="{289E268F-8BEE-144F-A6F6-28230DFF9FAE}"/>
              </a:ext>
            </a:extLst>
          </p:cNvPr>
          <p:cNvSpPr>
            <a:spLocks noGrp="1"/>
          </p:cNvSpPr>
          <p:nvPr>
            <p:ph type="body" sz="quarter" idx="3"/>
          </p:nvPr>
        </p:nvSpPr>
        <p:spPr>
          <a:xfrm>
            <a:off x="7184164" y="1905000"/>
            <a:ext cx="4495744" cy="4648200"/>
          </a:xfrm>
        </p:spPr>
        <p:txBody>
          <a:bodyPr/>
          <a:lstStyle/>
          <a:p>
            <a:r>
              <a:rPr lang="en-US" b="1" dirty="0">
                <a:solidFill>
                  <a:schemeClr val="bg1"/>
                </a:solidFill>
                <a:latin typeface="Aharoni" panose="02010803020104030203" pitchFamily="2" charset="-79"/>
                <a:cs typeface="Aharoni" panose="02010803020104030203" pitchFamily="2" charset="-79"/>
              </a:rPr>
              <a:t>Activities during reporting period</a:t>
            </a:r>
          </a:p>
          <a:p>
            <a:endParaRPr lang="en-US" b="1" dirty="0">
              <a:solidFill>
                <a:schemeClr val="bg1"/>
              </a:solidFill>
              <a:latin typeface="Aharoni" panose="02010803020104030203" pitchFamily="2" charset="-79"/>
              <a:cs typeface="Aharoni" panose="02010803020104030203" pitchFamily="2" charset="-79"/>
            </a:endParaRPr>
          </a:p>
          <a:p>
            <a:endParaRPr lang="en-US" b="1" dirty="0">
              <a:solidFill>
                <a:schemeClr val="bg1"/>
              </a:solidFill>
              <a:latin typeface="Aharoni" panose="02010803020104030203" pitchFamily="2" charset="-79"/>
              <a:cs typeface="Aharoni" panose="02010803020104030203" pitchFamily="2" charset="-79"/>
            </a:endParaRPr>
          </a:p>
        </p:txBody>
      </p:sp>
      <p:sp>
        <p:nvSpPr>
          <p:cNvPr id="24" name="Content Placeholder 23" descr="2 bullet points under subtitle describing &#10;marinas' commitment or withdrawl.">
            <a:extLst>
              <a:ext uri="{FF2B5EF4-FFF2-40B4-BE49-F238E27FC236}">
                <a16:creationId xmlns:a16="http://schemas.microsoft.com/office/drawing/2014/main" id="{8C3EA04F-8E62-A14B-B5F6-48FFBAADE230}"/>
              </a:ext>
            </a:extLst>
          </p:cNvPr>
          <p:cNvSpPr>
            <a:spLocks noGrp="1"/>
          </p:cNvSpPr>
          <p:nvPr>
            <p:ph sz="quarter" idx="4"/>
          </p:nvPr>
        </p:nvSpPr>
        <p:spPr>
          <a:xfrm>
            <a:off x="7360299" y="3276600"/>
            <a:ext cx="3886200" cy="2514600"/>
          </a:xfrm>
        </p:spPr>
        <p:txBody>
          <a:bodyPr/>
          <a:lstStyle/>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One marina is now committed </a:t>
            </a:r>
          </a:p>
          <a:p>
            <a:pPr marL="285750" indent="-285750">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One marina withdrew participation</a:t>
            </a:r>
          </a:p>
          <a:p>
            <a:endParaRPr lang="en-US" dirty="0">
              <a:effectLst/>
              <a:latin typeface="Helvetica Neue" panose="02000503000000020004" pitchFamily="2" charset="0"/>
            </a:endParaRP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33</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1CC585F0-642D-B72B-B0E6-33B66F77C29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6F8F8E-B3E7-9082-CD48-88F513C15749}"/>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Tree>
    <p:extLst>
      <p:ext uri="{BB962C8B-B14F-4D97-AF65-F5344CB8AC3E}">
        <p14:creationId xmlns:p14="http://schemas.microsoft.com/office/powerpoint/2010/main" val="4095494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78ADB-AD70-DE7C-4643-85C48AE12770}"/>
              </a:ext>
            </a:extLst>
          </p:cNvPr>
          <p:cNvSpPr>
            <a:spLocks noGrp="1"/>
          </p:cNvSpPr>
          <p:nvPr>
            <p:ph type="sldNum" sz="quarter" idx="10"/>
          </p:nvPr>
        </p:nvSpPr>
        <p:spPr>
          <a:xfrm>
            <a:off x="420624" y="6019801"/>
            <a:ext cx="457200" cy="184150"/>
          </a:xfrm>
        </p:spPr>
        <p:txBody>
          <a:bodyPr anchor="ctr">
            <a:normAutofit/>
          </a:bodyPr>
          <a:lstStyle/>
          <a:p>
            <a:pPr>
              <a:spcAft>
                <a:spcPts val="600"/>
              </a:spcAft>
            </a:pPr>
            <a:fld id="{75DF2D63-3FF5-D547-96B9-BE9CCD1ABA58}" type="slidenum">
              <a:rPr lang="en-US" smtClean="0"/>
              <a:pPr>
                <a:spcAft>
                  <a:spcPts val="600"/>
                </a:spcAft>
              </a:pPr>
              <a:t>34</a:t>
            </a:fld>
            <a:endParaRPr lang="en-US" dirty="0"/>
          </a:p>
        </p:txBody>
      </p:sp>
      <p:sp>
        <p:nvSpPr>
          <p:cNvPr id="6" name="Title 5" descr="Title: Tracking Post-2019 Vessels&#10;">
            <a:extLst>
              <a:ext uri="{FF2B5EF4-FFF2-40B4-BE49-F238E27FC236}">
                <a16:creationId xmlns:a16="http://schemas.microsoft.com/office/drawing/2014/main" id="{BB7103A8-AEEA-50D3-BE61-CC85D24BDF23}"/>
              </a:ext>
            </a:extLst>
          </p:cNvPr>
          <p:cNvSpPr>
            <a:spLocks noGrp="1"/>
          </p:cNvSpPr>
          <p:nvPr>
            <p:ph type="title"/>
          </p:nvPr>
        </p:nvSpPr>
        <p:spPr>
          <a:xfrm>
            <a:off x="345773" y="350028"/>
            <a:ext cx="7404001" cy="530352"/>
          </a:xfrm>
        </p:spPr>
        <p:txBody>
          <a:bodyPr anchor="t">
            <a:normAutofit fontScale="90000"/>
          </a:bodyPr>
          <a:lstStyle/>
          <a:p>
            <a:r>
              <a:rPr lang="en-US" sz="3400" b="1" dirty="0">
                <a:solidFill>
                  <a:schemeClr val="bg1"/>
                </a:solidFill>
                <a:latin typeface="Aharoni" panose="02010803020104030203" pitchFamily="2" charset="-79"/>
                <a:cs typeface="Aharoni" panose="02010803020104030203" pitchFamily="2" charset="-79"/>
              </a:rPr>
              <a:t>TRAcking post-</a:t>
            </a:r>
            <a:r>
              <a:rPr lang="en-US" sz="4400" b="1" dirty="0">
                <a:solidFill>
                  <a:schemeClr val="bg1"/>
                </a:solidFill>
                <a:latin typeface="Aharoni" panose="02010803020104030203" pitchFamily="2" charset="-79"/>
                <a:cs typeface="Aharoni" panose="02010803020104030203" pitchFamily="2" charset="-79"/>
              </a:rPr>
              <a:t>2019</a:t>
            </a:r>
            <a:r>
              <a:rPr lang="en-US" sz="3400" b="1" dirty="0">
                <a:solidFill>
                  <a:schemeClr val="bg1"/>
                </a:solidFill>
                <a:latin typeface="Aharoni" panose="02010803020104030203" pitchFamily="2" charset="-79"/>
                <a:cs typeface="Aharoni" panose="02010803020104030203" pitchFamily="2" charset="-79"/>
              </a:rPr>
              <a:t> vessels </a:t>
            </a:r>
          </a:p>
        </p:txBody>
      </p:sp>
      <p:pic>
        <p:nvPicPr>
          <p:cNvPr id="4" name="Picture 4">
            <a:extLst>
              <a:ext uri="{FF2B5EF4-FFF2-40B4-BE49-F238E27FC236}">
                <a16:creationId xmlns:a16="http://schemas.microsoft.com/office/drawing/2014/main" id="{0CD7736B-AA08-B42E-C1E3-3352E830BFD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020D7C-163E-BC8D-4FD7-13D23DC9287A}"/>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graphicFrame>
        <p:nvGraphicFramePr>
          <p:cNvPr id="7" name="Table 6" descr="Spreadsheet with yellow and orange highlights showing vessel statistics, including housing and vessel Buyback.">
            <a:extLst>
              <a:ext uri="{FF2B5EF4-FFF2-40B4-BE49-F238E27FC236}">
                <a16:creationId xmlns:a16="http://schemas.microsoft.com/office/drawing/2014/main" id="{759A8301-DA9E-756D-6230-09AC78D3B815}"/>
              </a:ext>
            </a:extLst>
          </p:cNvPr>
          <p:cNvGraphicFramePr>
            <a:graphicFrameLocks noGrp="1"/>
          </p:cNvGraphicFramePr>
          <p:nvPr>
            <p:extLst>
              <p:ext uri="{D42A27DB-BD31-4B8C-83A1-F6EECF244321}">
                <p14:modId xmlns:p14="http://schemas.microsoft.com/office/powerpoint/2010/main" val="2901734415"/>
              </p:ext>
            </p:extLst>
          </p:nvPr>
        </p:nvGraphicFramePr>
        <p:xfrm>
          <a:off x="1435608" y="1307592"/>
          <a:ext cx="8979408" cy="4899542"/>
        </p:xfrm>
        <a:graphic>
          <a:graphicData uri="http://schemas.openxmlformats.org/drawingml/2006/table">
            <a:tbl>
              <a:tblPr/>
              <a:tblGrid>
                <a:gridCol w="1523182">
                  <a:extLst>
                    <a:ext uri="{9D8B030D-6E8A-4147-A177-3AD203B41FA5}">
                      <a16:colId xmlns:a16="http://schemas.microsoft.com/office/drawing/2014/main" val="3195580617"/>
                    </a:ext>
                  </a:extLst>
                </a:gridCol>
                <a:gridCol w="908996">
                  <a:extLst>
                    <a:ext uri="{9D8B030D-6E8A-4147-A177-3AD203B41FA5}">
                      <a16:colId xmlns:a16="http://schemas.microsoft.com/office/drawing/2014/main" val="3039936600"/>
                    </a:ext>
                  </a:extLst>
                </a:gridCol>
                <a:gridCol w="1166955">
                  <a:extLst>
                    <a:ext uri="{9D8B030D-6E8A-4147-A177-3AD203B41FA5}">
                      <a16:colId xmlns:a16="http://schemas.microsoft.com/office/drawing/2014/main" val="3892300924"/>
                    </a:ext>
                  </a:extLst>
                </a:gridCol>
                <a:gridCol w="1019550">
                  <a:extLst>
                    <a:ext uri="{9D8B030D-6E8A-4147-A177-3AD203B41FA5}">
                      <a16:colId xmlns:a16="http://schemas.microsoft.com/office/drawing/2014/main" val="4028062182"/>
                    </a:ext>
                  </a:extLst>
                </a:gridCol>
                <a:gridCol w="1093252">
                  <a:extLst>
                    <a:ext uri="{9D8B030D-6E8A-4147-A177-3AD203B41FA5}">
                      <a16:colId xmlns:a16="http://schemas.microsoft.com/office/drawing/2014/main" val="3486250926"/>
                    </a:ext>
                  </a:extLst>
                </a:gridCol>
                <a:gridCol w="896713">
                  <a:extLst>
                    <a:ext uri="{9D8B030D-6E8A-4147-A177-3AD203B41FA5}">
                      <a16:colId xmlns:a16="http://schemas.microsoft.com/office/drawing/2014/main" val="466671968"/>
                    </a:ext>
                  </a:extLst>
                </a:gridCol>
                <a:gridCol w="737024">
                  <a:extLst>
                    <a:ext uri="{9D8B030D-6E8A-4147-A177-3AD203B41FA5}">
                      <a16:colId xmlns:a16="http://schemas.microsoft.com/office/drawing/2014/main" val="2657566135"/>
                    </a:ext>
                  </a:extLst>
                </a:gridCol>
                <a:gridCol w="651037">
                  <a:extLst>
                    <a:ext uri="{9D8B030D-6E8A-4147-A177-3AD203B41FA5}">
                      <a16:colId xmlns:a16="http://schemas.microsoft.com/office/drawing/2014/main" val="3008628716"/>
                    </a:ext>
                  </a:extLst>
                </a:gridCol>
                <a:gridCol w="982699">
                  <a:extLst>
                    <a:ext uri="{9D8B030D-6E8A-4147-A177-3AD203B41FA5}">
                      <a16:colId xmlns:a16="http://schemas.microsoft.com/office/drawing/2014/main" val="3156272663"/>
                    </a:ext>
                  </a:extLst>
                </a:gridCol>
              </a:tblGrid>
              <a:tr h="381188">
                <a:tc>
                  <a:txBody>
                    <a:bodyPr/>
                    <a:lstStyle/>
                    <a:p>
                      <a:pPr algn="ctr" fontAlgn="b"/>
                      <a:r>
                        <a:rPr lang="en-US" sz="1000" b="1" i="0" u="none" strike="noStrike">
                          <a:solidFill>
                            <a:srgbClr val="000000"/>
                          </a:solidFill>
                          <a:effectLst/>
                          <a:latin typeface="Calibri" panose="020F0502020204030204" pitchFamily="34" charset="0"/>
                        </a:rPr>
                        <a:t>Name</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1" i="0" u="none" strike="noStrike">
                          <a:solidFill>
                            <a:srgbClr val="000000"/>
                          </a:solidFill>
                          <a:effectLst/>
                          <a:latin typeface="Calibri" panose="020F0502020204030204" pitchFamily="34" charset="0"/>
                        </a:rPr>
                        <a:t>CF or USCG</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Vessel Type</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Registration</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In EPZ    Y/N</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Occupied Y/N</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30-Day Permit</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Housed</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Note</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5029092"/>
                  </a:ext>
                </a:extLst>
              </a:tr>
              <a:tr h="188053">
                <a:tc>
                  <a:txBody>
                    <a:bodyPr/>
                    <a:lstStyle/>
                    <a:p>
                      <a:pPr algn="ctr" fontAlgn="b"/>
                      <a:r>
                        <a:rPr lang="en-US" sz="1000" b="0" i="1" u="none" strike="noStrike">
                          <a:solidFill>
                            <a:srgbClr val="000000"/>
                          </a:solidFill>
                          <a:effectLst/>
                          <a:latin typeface="Calibri" panose="020F0502020204030204" pitchFamily="34" charset="0"/>
                        </a:rPr>
                        <a:t>CF 9</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1" u="none" strike="noStrike">
                          <a:solidFill>
                            <a:srgbClr val="000000"/>
                          </a:solidFill>
                          <a:effectLst/>
                          <a:latin typeface="Calibri" panose="020F0502020204030204" pitchFamily="34" charset="0"/>
                        </a:rPr>
                        <a:t>CF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1" u="none" strike="noStrike">
                          <a:solidFill>
                            <a:srgbClr val="000000"/>
                          </a:solidFill>
                          <a:effectLst/>
                          <a:latin typeface="Calibri" panose="020F0502020204030204" pitchFamily="34" charset="0"/>
                        </a:rPr>
                        <a:t>power</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1" u="none" strike="noStrike">
                          <a:solidFill>
                            <a:srgbClr val="000000"/>
                          </a:solidFill>
                          <a:effectLst/>
                          <a:latin typeface="Calibri" panose="020F0502020204030204" pitchFamily="34" charset="0"/>
                        </a:rPr>
                        <a:t>2019</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N</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1"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1"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Engaged</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3495337225"/>
                  </a:ext>
                </a:extLst>
              </a:tr>
              <a:tr h="188053">
                <a:tc>
                  <a:txBody>
                    <a:bodyPr/>
                    <a:lstStyle/>
                    <a:p>
                      <a:pPr algn="ctr" fontAlgn="b"/>
                      <a:r>
                        <a:rPr lang="en-US" sz="1000" b="0" i="0" u="none" strike="noStrike">
                          <a:solidFill>
                            <a:srgbClr val="000000"/>
                          </a:solidFill>
                          <a:effectLst/>
                          <a:latin typeface="Calibri" panose="020F0502020204030204" pitchFamily="34" charset="0"/>
                        </a:rPr>
                        <a:t>CF 4</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CF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none</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N</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Vessel Gone</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53697373"/>
                  </a:ext>
                </a:extLst>
              </a:tr>
              <a:tr h="188053">
                <a:tc>
                  <a:txBody>
                    <a:bodyPr/>
                    <a:lstStyle/>
                    <a:p>
                      <a:pPr algn="ctr" fontAlgn="b"/>
                      <a:r>
                        <a:rPr lang="en-US" sz="1000" b="0" i="0" u="none" strike="noStrike">
                          <a:solidFill>
                            <a:srgbClr val="000000"/>
                          </a:solidFill>
                          <a:effectLst/>
                          <a:latin typeface="Calibri" panose="020F0502020204030204" pitchFamily="34" charset="0"/>
                        </a:rPr>
                        <a:t>CF 6</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CF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2017</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385148"/>
                  </a:ext>
                </a:extLst>
              </a:tr>
              <a:tr h="188053">
                <a:tc>
                  <a:txBody>
                    <a:bodyPr/>
                    <a:lstStyle/>
                    <a:p>
                      <a:pPr algn="ctr" fontAlgn="b"/>
                      <a:r>
                        <a:rPr lang="en-US" sz="1000" b="0" i="0" u="none" strike="noStrike">
                          <a:solidFill>
                            <a:srgbClr val="000000"/>
                          </a:solidFill>
                          <a:effectLst/>
                          <a:latin typeface="Calibri" panose="020F0502020204030204" pitchFamily="34" charset="0"/>
                        </a:rPr>
                        <a:t>F</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CF</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2017</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Engaged</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136571954"/>
                  </a:ext>
                </a:extLst>
              </a:tr>
              <a:tr h="188053">
                <a:tc>
                  <a:txBody>
                    <a:bodyPr/>
                    <a:lstStyle/>
                    <a:p>
                      <a:pPr algn="ctr" fontAlgn="b"/>
                      <a:r>
                        <a:rPr lang="en-US" sz="1000" b="0" i="0" u="none" strike="noStrike">
                          <a:solidFill>
                            <a:srgbClr val="000000"/>
                          </a:solidFill>
                          <a:effectLst/>
                          <a:latin typeface="Calibri" panose="020F0502020204030204" pitchFamily="34" charset="0"/>
                        </a:rPr>
                        <a:t>L</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CF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4514" marR="4514" marT="45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panose="020F0502020204030204" pitchFamily="34" charset="0"/>
                        </a:rPr>
                        <a:t>Y</a:t>
                      </a:r>
                    </a:p>
                  </a:txBody>
                  <a:tcPr marL="4514" marR="4514" marT="45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panose="020F0502020204030204" pitchFamily="34" charset="0"/>
                        </a:rPr>
                        <a:t>Y</a:t>
                      </a:r>
                    </a:p>
                  </a:txBody>
                  <a:tcPr marL="4514" marR="4514" marT="45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36730641"/>
                  </a:ext>
                </a:extLst>
              </a:tr>
              <a:tr h="188053">
                <a:tc>
                  <a:txBody>
                    <a:bodyPr/>
                    <a:lstStyle/>
                    <a:p>
                      <a:pPr algn="ctr" fontAlgn="b"/>
                      <a:r>
                        <a:rPr lang="en-US" sz="1000" b="0" i="0" u="none" strike="noStrike">
                          <a:solidFill>
                            <a:srgbClr val="000000"/>
                          </a:solidFill>
                          <a:effectLst/>
                          <a:latin typeface="Calibri" panose="020F0502020204030204" pitchFamily="34" charset="0"/>
                        </a:rPr>
                        <a:t>S1</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DOC</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2019</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Engaged</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875738327"/>
                  </a:ext>
                </a:extLst>
              </a:tr>
              <a:tr h="188053">
                <a:tc>
                  <a:txBody>
                    <a:bodyPr/>
                    <a:lstStyle/>
                    <a:p>
                      <a:pPr algn="ctr" fontAlgn="b"/>
                      <a:r>
                        <a:rPr lang="en-US" sz="1000" b="0" i="0" u="none" strike="noStrike">
                          <a:solidFill>
                            <a:srgbClr val="000000"/>
                          </a:solidFill>
                          <a:effectLst/>
                          <a:latin typeface="Calibri" panose="020F0502020204030204" pitchFamily="34" charset="0"/>
                        </a:rPr>
                        <a:t>Z</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CF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2021</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Engaged</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2938597123"/>
                  </a:ext>
                </a:extLst>
              </a:tr>
              <a:tr h="188053">
                <a:tc>
                  <a:txBody>
                    <a:bodyPr/>
                    <a:lstStyle/>
                    <a:p>
                      <a:pPr algn="ctr" fontAlgn="b"/>
                      <a:r>
                        <a:rPr lang="en-US" sz="1000" b="0" i="0" u="none" strike="noStrike">
                          <a:solidFill>
                            <a:srgbClr val="000000"/>
                          </a:solidFill>
                          <a:effectLst/>
                          <a:latin typeface="Calibri" panose="020F0502020204030204" pitchFamily="34" charset="0"/>
                        </a:rPr>
                        <a:t>I</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CF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motor</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2013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Vessel Gone</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93903859"/>
                  </a:ext>
                </a:extLst>
              </a:tr>
              <a:tr h="188053">
                <a:tc>
                  <a:txBody>
                    <a:bodyPr/>
                    <a:lstStyle/>
                    <a:p>
                      <a:pPr algn="ctr" fontAlgn="b"/>
                      <a:r>
                        <a:rPr lang="en-US" sz="1000" b="0" i="0" u="none" strike="noStrike">
                          <a:solidFill>
                            <a:srgbClr val="000000"/>
                          </a:solidFill>
                          <a:effectLst/>
                          <a:latin typeface="Calibri" panose="020F0502020204030204" pitchFamily="34" charset="0"/>
                        </a:rPr>
                        <a:t>S2</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none</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none</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Vessel Gone</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98830931"/>
                  </a:ext>
                </a:extLst>
              </a:tr>
              <a:tr h="188053">
                <a:tc>
                  <a:txBody>
                    <a:bodyPr/>
                    <a:lstStyle/>
                    <a:p>
                      <a:pPr algn="ctr" fontAlgn="b"/>
                      <a:r>
                        <a:rPr lang="en-US" sz="1000" b="0" i="0" u="none" strike="noStrike">
                          <a:solidFill>
                            <a:srgbClr val="000000"/>
                          </a:solidFill>
                          <a:effectLst/>
                          <a:latin typeface="Calibri" panose="020F0502020204030204" pitchFamily="34" charset="0"/>
                        </a:rPr>
                        <a:t>CF 3</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CF</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2015</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0838390"/>
                  </a:ext>
                </a:extLst>
              </a:tr>
              <a:tr h="188053">
                <a:tc>
                  <a:txBody>
                    <a:bodyPr/>
                    <a:lstStyle/>
                    <a:p>
                      <a:pPr algn="ctr" fontAlgn="b"/>
                      <a:r>
                        <a:rPr lang="en-US" sz="1000" b="0" i="0" u="none" strike="noStrike">
                          <a:solidFill>
                            <a:srgbClr val="000000"/>
                          </a:solidFill>
                          <a:effectLst/>
                          <a:latin typeface="Calibri" panose="020F0502020204030204" pitchFamily="34" charset="0"/>
                        </a:rPr>
                        <a:t>NN</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none</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power</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none</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a:solidFill>
                            <a:srgbClr val="000000"/>
                          </a:solidFill>
                          <a:effectLst/>
                          <a:latin typeface="Calibri" panose="020F0502020204030204" pitchFamily="34" charset="0"/>
                        </a:rPr>
                        <a:t>Vessel Gone</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58834893"/>
                  </a:ext>
                </a:extLst>
              </a:tr>
              <a:tr h="188053">
                <a:tc>
                  <a:txBody>
                    <a:bodyPr/>
                    <a:lstStyle/>
                    <a:p>
                      <a:pPr algn="ctr" fontAlgn="b"/>
                      <a:r>
                        <a:rPr lang="en-US" sz="1000" b="0" i="0" u="none" strike="noStrike">
                          <a:solidFill>
                            <a:srgbClr val="000000"/>
                          </a:solidFill>
                          <a:effectLst/>
                          <a:latin typeface="Calibri" panose="020F0502020204030204" pitchFamily="34" charset="0"/>
                        </a:rPr>
                        <a:t>G</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CF</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power</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2023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x</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Engaged</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3939969369"/>
                  </a:ext>
                </a:extLst>
              </a:tr>
              <a:tr h="188053">
                <a:tc>
                  <a:txBody>
                    <a:bodyPr/>
                    <a:lstStyle/>
                    <a:p>
                      <a:pPr algn="ctr" fontAlgn="b"/>
                      <a:r>
                        <a:rPr lang="en-US" sz="1000" b="0" i="0" u="none" strike="noStrike">
                          <a:solidFill>
                            <a:srgbClr val="000000"/>
                          </a:solidFill>
                          <a:effectLst/>
                          <a:latin typeface="Calibri" panose="020F0502020204030204" pitchFamily="34" charset="0"/>
                        </a:rPr>
                        <a:t>ND</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CF</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2023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N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x</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Engaged</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3915058196"/>
                  </a:ext>
                </a:extLst>
              </a:tr>
              <a:tr h="188053">
                <a:tc>
                  <a:txBody>
                    <a:bodyPr/>
                    <a:lstStyle/>
                    <a:p>
                      <a:pPr algn="ctr" fontAlgn="b"/>
                      <a:r>
                        <a:rPr lang="en-US" sz="1000" b="0" i="0" u="none" strike="noStrike">
                          <a:solidFill>
                            <a:srgbClr val="000000"/>
                          </a:solidFill>
                          <a:effectLst/>
                          <a:latin typeface="Calibri" panose="020F0502020204030204" pitchFamily="34" charset="0"/>
                        </a:rPr>
                        <a:t>J</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CF</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2023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x</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Engaged</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2015785926"/>
                  </a:ext>
                </a:extLst>
              </a:tr>
              <a:tr h="188053">
                <a:tc>
                  <a:txBody>
                    <a:bodyPr/>
                    <a:lstStyle/>
                    <a:p>
                      <a:pPr algn="ctr" fontAlgn="b"/>
                      <a:r>
                        <a:rPr lang="en-US" sz="1000" b="0" i="0" u="none" strike="noStrike">
                          <a:solidFill>
                            <a:srgbClr val="000000"/>
                          </a:solidFill>
                          <a:effectLst/>
                          <a:latin typeface="Calibri" panose="020F0502020204030204" pitchFamily="34" charset="0"/>
                        </a:rPr>
                        <a:t>K</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none</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Sail</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none</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Y</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Engaged</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468102833"/>
                  </a:ext>
                </a:extLst>
              </a:tr>
              <a:tr h="188053">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506878083"/>
                  </a:ext>
                </a:extLst>
              </a:tr>
              <a:tr h="188053">
                <a:tc>
                  <a:txBody>
                    <a:bodyPr/>
                    <a:lstStyle/>
                    <a:p>
                      <a:pPr algn="ctr" fontAlgn="b"/>
                      <a:r>
                        <a:rPr lang="en-US" sz="1000" b="1" i="0" u="none" strike="noStrike">
                          <a:solidFill>
                            <a:srgbClr val="000000"/>
                          </a:solidFill>
                          <a:effectLst/>
                          <a:latin typeface="Calibri" panose="020F0502020204030204" pitchFamily="34" charset="0"/>
                        </a:rPr>
                        <a:t> </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Housed</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On path to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Participating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Slated for</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30-day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Pending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Housed</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3609749"/>
                  </a:ext>
                </a:extLst>
              </a:tr>
              <a:tr h="188053">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Housing</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in Program</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outreach</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permit</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Buyback</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020020336"/>
                  </a:ext>
                </a:extLst>
              </a:tr>
              <a:tr h="188053">
                <a:tc>
                  <a:txBody>
                    <a:bodyPr/>
                    <a:lstStyle/>
                    <a:p>
                      <a:pPr algn="ctr" fontAlgn="b"/>
                      <a:r>
                        <a:rPr lang="en-US" sz="1000" b="0" i="0" u="none" strike="noStrike">
                          <a:solidFill>
                            <a:srgbClr val="000000"/>
                          </a:solidFill>
                          <a:effectLst/>
                          <a:latin typeface="Calibri" panose="020F0502020204030204" pitchFamily="34" charset="0"/>
                        </a:rPr>
                        <a:t>Current rept period</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a:solidFill>
                            <a:srgbClr val="000000"/>
                          </a:solidFill>
                          <a:effectLst/>
                          <a:latin typeface="Calibri" panose="020F0502020204030204" pitchFamily="34" charset="0"/>
                        </a:rPr>
                        <a:t>10</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dirty="0">
                          <a:solidFill>
                            <a:srgbClr val="000000"/>
                          </a:solidFill>
                          <a:effectLst/>
                          <a:latin typeface="Calibri" panose="020F0502020204030204" pitchFamily="34" charset="0"/>
                        </a:rPr>
                        <a:t>10</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b"/>
                      <a:r>
                        <a:rPr lang="en-US" sz="1000" b="1" i="0" u="none" strike="noStrike">
                          <a:solidFill>
                            <a:srgbClr val="000000"/>
                          </a:solidFill>
                          <a:effectLst/>
                          <a:latin typeface="Calibri" panose="020F0502020204030204" pitchFamily="34" charset="0"/>
                        </a:rPr>
                        <a:t>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181024277"/>
                  </a:ext>
                </a:extLst>
              </a:tr>
              <a:tr h="188053">
                <a:tc>
                  <a:txBody>
                    <a:bodyPr/>
                    <a:lstStyle/>
                    <a:p>
                      <a:pPr algn="ctr" fontAlgn="b"/>
                      <a:r>
                        <a:rPr lang="en-US" sz="1000" b="0" i="0" u="none" strike="noStrike">
                          <a:solidFill>
                            <a:srgbClr val="000000"/>
                          </a:solidFill>
                          <a:effectLst/>
                          <a:latin typeface="Calibri" panose="020F0502020204030204" pitchFamily="34" charset="0"/>
                        </a:rPr>
                        <a:t>Previous rept period</a:t>
                      </a:r>
                    </a:p>
                  </a:txBody>
                  <a:tcPr marL="4514" marR="4514" marT="4514"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a:solidFill>
                            <a:srgbClr val="000000"/>
                          </a:solidFill>
                          <a:effectLst/>
                          <a:latin typeface="Calibri" panose="020F0502020204030204" pitchFamily="34" charset="0"/>
                        </a:rPr>
                        <a:t>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9</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6</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3</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2</a:t>
                      </a:r>
                    </a:p>
                  </a:txBody>
                  <a:tcPr marL="4514" marR="4514" marT="45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4514" marR="4514" marT="4514"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350412800"/>
                  </a:ext>
                </a:extLst>
              </a:tr>
              <a:tr h="188053">
                <a:tc>
                  <a:txBody>
                    <a:bodyPr/>
                    <a:lstStyle/>
                    <a:p>
                      <a:pPr algn="ctr" fontAlgn="b"/>
                      <a:r>
                        <a:rPr lang="en-US" sz="1000" b="0" i="0" u="none" strike="noStrike">
                          <a:solidFill>
                            <a:srgbClr val="000000"/>
                          </a:solidFill>
                          <a:effectLst/>
                          <a:latin typeface="Calibri" panose="020F0502020204030204" pitchFamily="34" charset="0"/>
                        </a:rPr>
                        <a:t> </a:t>
                      </a:r>
                    </a:p>
                  </a:txBody>
                  <a:tcPr marL="4514" marR="4514" marT="4514"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4514" marR="4514" marT="4514"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887121637"/>
                  </a:ext>
                </a:extLst>
              </a:tr>
              <a:tr h="188053">
                <a:tc>
                  <a:txBody>
                    <a:bodyPr/>
                    <a:lstStyle/>
                    <a:p>
                      <a:pPr algn="ctr" fontAlgn="b"/>
                      <a:r>
                        <a:rPr lang="en-US" sz="1000" b="0" i="0" u="none" strike="noStrike">
                          <a:solidFill>
                            <a:srgbClr val="000000"/>
                          </a:solidFill>
                          <a:effectLst/>
                          <a:latin typeface="Calibri" panose="020F0502020204030204" pitchFamily="34" charset="0"/>
                        </a:rPr>
                        <a:t>RBRA Program</a:t>
                      </a:r>
                    </a:p>
                  </a:txBody>
                  <a:tcPr marL="4514" marR="4514" marT="4514"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3</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gridSpan="2">
                  <a:txBody>
                    <a:bodyPr/>
                    <a:lstStyle/>
                    <a:p>
                      <a:pPr algn="l" fontAlgn="b"/>
                      <a:r>
                        <a:rPr lang="en-US" sz="1000" b="1" i="0" u="none" strike="noStrike">
                          <a:solidFill>
                            <a:srgbClr val="000000"/>
                          </a:solidFill>
                          <a:effectLst/>
                          <a:latin typeface="Calibri" panose="020F0502020204030204" pitchFamily="34" charset="0"/>
                        </a:rPr>
                        <a:t>Vouchers issued    6</a:t>
                      </a:r>
                    </a:p>
                  </a:txBody>
                  <a:tcPr marL="4514" marR="4514" marT="4514" marB="0" anchor="b">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4514" marR="4514" marT="4514"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17628834"/>
                  </a:ext>
                </a:extLst>
              </a:tr>
              <a:tr h="188053">
                <a:tc>
                  <a:txBody>
                    <a:bodyPr/>
                    <a:lstStyle/>
                    <a:p>
                      <a:pPr algn="ctr" fontAlgn="b"/>
                      <a:r>
                        <a:rPr lang="en-US" sz="1000" b="0" i="0" u="none" strike="noStrike">
                          <a:solidFill>
                            <a:srgbClr val="000000"/>
                          </a:solidFill>
                          <a:effectLst/>
                          <a:latin typeface="Calibri" panose="020F0502020204030204" pitchFamily="34" charset="0"/>
                        </a:rPr>
                        <a:t>Other Program</a:t>
                      </a:r>
                    </a:p>
                  </a:txBody>
                  <a:tcPr marL="4514" marR="4514" marT="4514"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1</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a:noFill/>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4514" marR="4514" marT="4514"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81725164"/>
                  </a:ext>
                </a:extLst>
              </a:tr>
              <a:tr h="193135">
                <a:tc>
                  <a:txBody>
                    <a:bodyPr/>
                    <a:lstStyle/>
                    <a:p>
                      <a:pPr algn="ctr" fontAlgn="b"/>
                      <a:r>
                        <a:rPr lang="en-US" sz="800" b="0" i="0" u="none" strike="noStrike">
                          <a:solidFill>
                            <a:srgbClr val="000000"/>
                          </a:solidFill>
                          <a:effectLst/>
                          <a:latin typeface="Calibri" panose="020F0502020204030204" pitchFamily="34" charset="0"/>
                        </a:rPr>
                        <a:t> </a:t>
                      </a:r>
                    </a:p>
                  </a:txBody>
                  <a:tcPr marL="4514" marR="4514" marT="4514"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1" i="0" u="none" strike="noStrike">
                          <a:solidFill>
                            <a:srgbClr val="000000"/>
                          </a:solidFill>
                          <a:effectLst/>
                          <a:latin typeface="Calibri" panose="020F0502020204030204" pitchFamily="34" charset="0"/>
                        </a:rPr>
                        <a:t>Housed</a:t>
                      </a:r>
                    </a:p>
                  </a:txBody>
                  <a:tcPr marL="4514" marR="4514" marT="4514" marB="0" anchor="b">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a:solidFill>
                            <a:srgbClr val="000000"/>
                          </a:solidFill>
                          <a:effectLst/>
                          <a:latin typeface="Calibri" panose="020F0502020204030204" pitchFamily="34" charset="0"/>
                        </a:rPr>
                        <a:t>4</a:t>
                      </a:r>
                    </a:p>
                  </a:txBody>
                  <a:tcPr marL="4514" marR="4514" marT="4514" marB="0" anchor="b">
                    <a:lnL>
                      <a:noFill/>
                    </a:lnL>
                    <a:lnR>
                      <a:noFill/>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4514" marR="4514" marT="4514"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1" i="0" u="none" strike="noStrike">
                          <a:solidFill>
                            <a:srgbClr val="000000"/>
                          </a:solidFill>
                          <a:effectLst/>
                          <a:latin typeface="Calibri" panose="020F0502020204030204" pitchFamily="34" charset="0"/>
                        </a:rPr>
                        <a:t>Vessel Buyback 4</a:t>
                      </a:r>
                    </a:p>
                  </a:txBody>
                  <a:tcPr marL="4514" marR="4514" marT="4514" marB="0" anchor="b">
                    <a:lnL>
                      <a:noFill/>
                    </a:lnL>
                    <a:lnR>
                      <a:noFill/>
                    </a:lnR>
                    <a:lnT>
                      <a:noFill/>
                    </a:lnT>
                    <a:lnB w="190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514" marR="4514" marT="4514"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1466146"/>
                  </a:ext>
                </a:extLst>
              </a:tr>
            </a:tbl>
          </a:graphicData>
        </a:graphic>
      </p:graphicFrame>
    </p:spTree>
    <p:extLst>
      <p:ext uri="{BB962C8B-B14F-4D97-AF65-F5344CB8AC3E}">
        <p14:creationId xmlns:p14="http://schemas.microsoft.com/office/powerpoint/2010/main" val="2809577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F90B3248-E185-8C9D-93CE-A79DE50A6F35}"/>
              </a:ext>
            </a:extLst>
          </p:cNvPr>
          <p:cNvPicPr>
            <a:picLocks noGrp="1" noChangeAspect="1"/>
          </p:cNvPicPr>
          <p:nvPr>
            <p:ph type="pic" sz="quarter" idx="13"/>
          </p:nvPr>
        </p:nvPicPr>
        <p:blipFill rotWithShape="1">
          <a:blip r:embed="rId2">
            <a:extLst>
              <a:ext uri="{96DAC541-7B7A-43D3-8B79-37D633B846F1}">
                <asvg:svgBlip xmlns:asvg="http://schemas.microsoft.com/office/drawing/2016/SVG/main" r:embed="rId3"/>
              </a:ext>
            </a:extLst>
          </a:blip>
          <a:srcRect l="19272" r="19272"/>
          <a:stretch/>
        </p:blipFill>
        <p:spPr>
          <a:xfrm>
            <a:off x="2641" y="17626"/>
            <a:ext cx="6656832" cy="6858000"/>
          </a:xfrm>
        </p:spPr>
      </p:pic>
      <p:sp>
        <p:nvSpPr>
          <p:cNvPr id="3" name="Title 2" descr="Title: Program Success">
            <a:extLst>
              <a:ext uri="{FF2B5EF4-FFF2-40B4-BE49-F238E27FC236}">
                <a16:creationId xmlns:a16="http://schemas.microsoft.com/office/drawing/2014/main" id="{B3E315A2-4CED-23BB-CA3C-C8962E2419FD}"/>
              </a:ext>
            </a:extLst>
          </p:cNvPr>
          <p:cNvSpPr>
            <a:spLocks noGrp="1"/>
          </p:cNvSpPr>
          <p:nvPr>
            <p:ph type="title"/>
          </p:nvPr>
        </p:nvSpPr>
        <p:spPr>
          <a:xfrm>
            <a:off x="209836" y="189473"/>
            <a:ext cx="6656832" cy="621161"/>
          </a:xfrm>
        </p:spPr>
        <p:txBody>
          <a:bodyPr/>
          <a:lstStyle/>
          <a:p>
            <a:r>
              <a:rPr lang="en-US" sz="3200" dirty="0">
                <a:latin typeface="Aharoni"/>
                <a:cs typeface="Aharoni"/>
              </a:rPr>
              <a:t>Program Success</a:t>
            </a:r>
          </a:p>
        </p:txBody>
      </p:sp>
      <p:sp>
        <p:nvSpPr>
          <p:cNvPr id="21" name="Text Placeholder 20" descr="Left side of page 35.&#10;Subtitle: Temporary Housing Voucher Program Past Activities">
            <a:extLst>
              <a:ext uri="{FF2B5EF4-FFF2-40B4-BE49-F238E27FC236}">
                <a16:creationId xmlns:a16="http://schemas.microsoft.com/office/drawing/2014/main" id="{1B0A0C38-C1B8-0C49-9203-EF169ED76CF6}"/>
              </a:ext>
            </a:extLst>
          </p:cNvPr>
          <p:cNvSpPr>
            <a:spLocks noGrp="1"/>
          </p:cNvSpPr>
          <p:nvPr>
            <p:ph type="body" idx="1"/>
          </p:nvPr>
        </p:nvSpPr>
        <p:spPr>
          <a:xfrm>
            <a:off x="958441" y="1642645"/>
            <a:ext cx="4495744" cy="4648200"/>
          </a:xfrm>
        </p:spPr>
        <p:txBody>
          <a:bodyPr/>
          <a:lstStyle/>
          <a:p>
            <a:r>
              <a:rPr lang="en-US" b="1" dirty="0">
                <a:solidFill>
                  <a:schemeClr val="bg1"/>
                </a:solidFill>
                <a:latin typeface="Aharoni" panose="02010803020104030203" pitchFamily="2" charset="-79"/>
                <a:cs typeface="Aharoni" panose="02010803020104030203" pitchFamily="2" charset="-79"/>
              </a:rPr>
              <a:t>TEMPORARY HOUSING VOUCHER Program Past activities</a:t>
            </a:r>
          </a:p>
          <a:p>
            <a:endParaRPr lang="en-US" b="1" dirty="0">
              <a:solidFill>
                <a:schemeClr val="bg1"/>
              </a:solidFill>
              <a:latin typeface="Aharoni" panose="02010803020104030203" pitchFamily="2" charset="-79"/>
              <a:cs typeface="Aharoni" panose="02010803020104030203" pitchFamily="2" charset="-79"/>
            </a:endParaRPr>
          </a:p>
          <a:p>
            <a:endParaRPr lang="en-US" b="1" dirty="0">
              <a:solidFill>
                <a:schemeClr val="bg1"/>
              </a:solidFill>
              <a:latin typeface="Aharoni" panose="02010803020104030203" pitchFamily="2" charset="-79"/>
              <a:cs typeface="Aharoni" panose="02010803020104030203" pitchFamily="2" charset="-79"/>
            </a:endParaRPr>
          </a:p>
        </p:txBody>
      </p:sp>
      <p:sp>
        <p:nvSpPr>
          <p:cNvPr id="22" name="Content Placeholder 21" descr="5 bullet points under subtitle describing numbers of participants.">
            <a:extLst>
              <a:ext uri="{FF2B5EF4-FFF2-40B4-BE49-F238E27FC236}">
                <a16:creationId xmlns:a16="http://schemas.microsoft.com/office/drawing/2014/main" id="{B132A175-93CC-6440-9229-72EE526E18AF}"/>
              </a:ext>
            </a:extLst>
          </p:cNvPr>
          <p:cNvSpPr>
            <a:spLocks noGrp="1"/>
          </p:cNvSpPr>
          <p:nvPr>
            <p:ph sz="half" idx="2"/>
          </p:nvPr>
        </p:nvSpPr>
        <p:spPr>
          <a:xfrm>
            <a:off x="1261071" y="3191256"/>
            <a:ext cx="3886200" cy="2394178"/>
          </a:xfrm>
        </p:spPr>
        <p:txBody>
          <a:bodyPr/>
          <a:lstStyle/>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4 boaters are participating</a:t>
            </a:r>
            <a:br>
              <a:rPr lang="en-US" dirty="0">
                <a:solidFill>
                  <a:schemeClr val="bg1"/>
                </a:solidFill>
              </a:rPr>
            </a:br>
            <a:endParaRPr lang="en-US" dirty="0">
              <a:solidFill>
                <a:schemeClr val="bg1"/>
              </a:solidFill>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11 boaters are in queue to participate</a:t>
            </a:r>
            <a:br>
              <a:rPr lang="en-US" dirty="0">
                <a:solidFill>
                  <a:schemeClr val="bg1"/>
                </a:solidFill>
              </a:rPr>
            </a:br>
            <a:endParaRPr lang="en-US" dirty="0">
              <a:solidFill>
                <a:schemeClr val="bg1"/>
              </a:solidFill>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3 boaters have had vouchers issued (2 RBRA THV)</a:t>
            </a:r>
            <a:br>
              <a:rPr lang="en-US" dirty="0">
                <a:solidFill>
                  <a:schemeClr val="bg1"/>
                </a:solidFill>
              </a:rPr>
            </a:br>
            <a:endParaRPr lang="en-US" dirty="0">
              <a:solidFill>
                <a:schemeClr val="bg1"/>
              </a:solidFill>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2 boaters have submitted rental applications</a:t>
            </a:r>
            <a:br>
              <a:rPr lang="en-US" dirty="0">
                <a:solidFill>
                  <a:schemeClr val="bg1"/>
                </a:solidFill>
              </a:rPr>
            </a:br>
            <a:endParaRPr lang="en-US" dirty="0">
              <a:solidFill>
                <a:schemeClr val="bg1"/>
              </a:solidFill>
            </a:endParaRPr>
          </a:p>
          <a:p>
            <a:pPr marL="285750" indent="-285750">
              <a:spcBef>
                <a:spcPts val="0"/>
              </a:spcBef>
              <a:buFont typeface="Wingdings" pitchFamily="2" charset="2"/>
              <a:buChar char="Ø"/>
            </a:pPr>
            <a:r>
              <a:rPr lang="en-US" b="0" i="0" dirty="0">
                <a:solidFill>
                  <a:schemeClr val="bg1"/>
                </a:solidFill>
                <a:effectLst/>
                <a:latin typeface="Arial" panose="020B0604020202020204" pitchFamily="34" charset="0"/>
              </a:rPr>
              <a:t>3 vessels have been purchased via the Vessel Buyback Program</a:t>
            </a:r>
            <a:endParaRPr lang="en-US" dirty="0">
              <a:solidFill>
                <a:schemeClr val="bg1"/>
              </a:solidFill>
              <a:effectLst/>
              <a:cs typeface="Aharoni" panose="02010803020104030203" pitchFamily="2" charset="-79"/>
            </a:endParaRP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35</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8" name="Picture 4">
            <a:extLst>
              <a:ext uri="{FF2B5EF4-FFF2-40B4-BE49-F238E27FC236}">
                <a16:creationId xmlns:a16="http://schemas.microsoft.com/office/drawing/2014/main" id="{770BF5BD-9EE9-4E40-ABC6-CD868BE368D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207AABE-9D23-6A4D-94BB-F3E96E2E3A11}"/>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2" name="Text Placeholder 20" descr="Right side of page 35. &#10;Subtitle: Temporary Housing Voucher Program">
            <a:extLst>
              <a:ext uri="{FF2B5EF4-FFF2-40B4-BE49-F238E27FC236}">
                <a16:creationId xmlns:a16="http://schemas.microsoft.com/office/drawing/2014/main" id="{C40F041B-4962-9982-B3B0-9EB8C3E9BF2A}"/>
              </a:ext>
            </a:extLst>
          </p:cNvPr>
          <p:cNvSpPr txBox="1">
            <a:spLocks/>
          </p:cNvSpPr>
          <p:nvPr/>
        </p:nvSpPr>
        <p:spPr>
          <a:xfrm>
            <a:off x="6877030" y="1642645"/>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vert="horz" wrap="square" lIns="310896" tIns="365760" rIns="274320" bIns="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cap="all" spc="200" baseline="0">
                <a:solidFill>
                  <a:schemeClr val="tx1"/>
                </a:solidFill>
                <a:latin typeface="+mj-lt"/>
                <a:ea typeface="+mn-ea"/>
                <a:cs typeface="Posterama" panose="020B0504020200020000"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1" dirty="0">
                <a:solidFill>
                  <a:schemeClr val="bg1"/>
                </a:solidFill>
                <a:latin typeface="Aharoni" panose="02010803020104030203" pitchFamily="2" charset="-79"/>
                <a:cs typeface="Aharoni" panose="02010803020104030203" pitchFamily="2" charset="-79"/>
              </a:rPr>
              <a:t>TEMPORARY HOUSING VOUCHER Program</a:t>
            </a:r>
          </a:p>
          <a:p>
            <a:endParaRPr lang="en-US" b="1" dirty="0">
              <a:solidFill>
                <a:schemeClr val="bg1"/>
              </a:solidFill>
              <a:latin typeface="Aharoni" panose="02010803020104030203" pitchFamily="2" charset="-79"/>
              <a:cs typeface="Aharoni" panose="02010803020104030203" pitchFamily="2" charset="-79"/>
            </a:endParaRPr>
          </a:p>
        </p:txBody>
      </p:sp>
      <p:sp>
        <p:nvSpPr>
          <p:cNvPr id="5" name="TextBox 4" descr="5 bullet points describing current number of participants in the temporary voucher program.">
            <a:extLst>
              <a:ext uri="{FF2B5EF4-FFF2-40B4-BE49-F238E27FC236}">
                <a16:creationId xmlns:a16="http://schemas.microsoft.com/office/drawing/2014/main" id="{E0CBEDB1-D34A-4F69-833E-A4AD79E2A0A7}"/>
              </a:ext>
            </a:extLst>
          </p:cNvPr>
          <p:cNvSpPr txBox="1"/>
          <p:nvPr/>
        </p:nvSpPr>
        <p:spPr>
          <a:xfrm>
            <a:off x="7124086" y="3070835"/>
            <a:ext cx="3641557" cy="2677656"/>
          </a:xfrm>
          <a:prstGeom prst="rect">
            <a:avLst/>
          </a:prstGeom>
          <a:noFill/>
        </p:spPr>
        <p:txBody>
          <a:bodyPr wrap="square" rtlCol="0">
            <a:spAutoFit/>
          </a:bodyPr>
          <a:lstStyle/>
          <a:p>
            <a:pPr marL="285750" indent="-285750">
              <a:buFont typeface="Wingdings" pitchFamily="2" charset="2"/>
              <a:buChar char="Ø"/>
            </a:pPr>
            <a:r>
              <a:rPr lang="en-US" sz="1400" dirty="0">
                <a:solidFill>
                  <a:schemeClr val="bg1"/>
                </a:solidFill>
                <a:latin typeface="Arial" panose="020B0604020202020204" pitchFamily="34" charset="0"/>
                <a:cs typeface="Arial" panose="020B0604020202020204" pitchFamily="34" charset="0"/>
              </a:rPr>
              <a:t>4 persons are housed</a:t>
            </a:r>
          </a:p>
          <a:p>
            <a:pPr marL="285750" indent="-285750">
              <a:buFont typeface="Wingdings" pitchFamily="2" charset="2"/>
              <a:buChar char="Ø"/>
            </a:pPr>
            <a:endParaRPr lang="en-US" sz="1400"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sz="1400" dirty="0">
                <a:solidFill>
                  <a:schemeClr val="bg1"/>
                </a:solidFill>
                <a:latin typeface="Arial" panose="020B0604020202020204" pitchFamily="34" charset="0"/>
                <a:cs typeface="Arial" panose="020B0604020202020204" pitchFamily="34" charset="0"/>
              </a:rPr>
              <a:t>10 persons are participating</a:t>
            </a:r>
          </a:p>
          <a:p>
            <a:pPr marL="285750" indent="-285750">
              <a:buFont typeface="Wingdings" pitchFamily="2" charset="2"/>
              <a:buChar char="Ø"/>
            </a:pPr>
            <a:endParaRPr lang="en-US" sz="1400"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sz="1400" dirty="0">
                <a:solidFill>
                  <a:schemeClr val="bg1"/>
                </a:solidFill>
                <a:latin typeface="Arial" panose="020B0604020202020204" pitchFamily="34" charset="0"/>
                <a:cs typeface="Arial" panose="020B0604020202020204" pitchFamily="34" charset="0"/>
              </a:rPr>
              <a:t>5 persons are in queue to participate</a:t>
            </a:r>
          </a:p>
          <a:p>
            <a:pPr marL="285750" indent="-285750">
              <a:buFont typeface="Wingdings" pitchFamily="2" charset="2"/>
              <a:buChar char="Ø"/>
            </a:pPr>
            <a:endParaRPr lang="en-US" sz="1400"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sz="1400" dirty="0">
                <a:solidFill>
                  <a:schemeClr val="bg1"/>
                </a:solidFill>
                <a:latin typeface="Arial" panose="020B0604020202020204" pitchFamily="34" charset="0"/>
                <a:cs typeface="Arial" panose="020B0604020202020204" pitchFamily="34" charset="0"/>
              </a:rPr>
              <a:t>2 persons have a voucher and one pending</a:t>
            </a:r>
          </a:p>
          <a:p>
            <a:pPr marL="285750" indent="-285750">
              <a:buFont typeface="Wingdings" pitchFamily="2" charset="2"/>
              <a:buChar char="Ø"/>
            </a:pPr>
            <a:endParaRPr lang="en-US" sz="1400"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sz="1400" dirty="0">
                <a:solidFill>
                  <a:schemeClr val="bg1"/>
                </a:solidFill>
                <a:latin typeface="Arial" panose="020B0604020202020204" pitchFamily="34" charset="0"/>
                <a:cs typeface="Arial" panose="020B0604020202020204" pitchFamily="34" charset="0"/>
              </a:rPr>
              <a:t>4 vessels have been purchased via the Vessel Buyback Program</a:t>
            </a:r>
          </a:p>
          <a:p>
            <a:pPr marL="285750" indent="-285750">
              <a:buFont typeface="Wingdings" pitchFamily="2" charset="2"/>
              <a:buChar char="Ø"/>
            </a:pP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477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C8C98A-2085-D1F0-9027-6B5BBB6DE98F}"/>
              </a:ext>
            </a:extLst>
          </p:cNvPr>
          <p:cNvSpPr/>
          <p:nvPr/>
        </p:nvSpPr>
        <p:spPr>
          <a:xfrm>
            <a:off x="205430" y="1573945"/>
            <a:ext cx="11768002" cy="471255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83254E-0B25-2FF9-00B7-DD39DDD0C1D1}"/>
              </a:ext>
            </a:extLst>
          </p:cNvPr>
          <p:cNvSpPr/>
          <p:nvPr/>
        </p:nvSpPr>
        <p:spPr>
          <a:xfrm>
            <a:off x="402041" y="1735662"/>
            <a:ext cx="5687390" cy="4389119"/>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A978ADB-AD70-DE7C-4643-85C48AE12770}"/>
              </a:ext>
            </a:extLst>
          </p:cNvPr>
          <p:cNvSpPr>
            <a:spLocks noGrp="1"/>
          </p:cNvSpPr>
          <p:nvPr>
            <p:ph type="sldNum" sz="quarter" idx="10"/>
          </p:nvPr>
        </p:nvSpPr>
        <p:spPr>
          <a:xfrm>
            <a:off x="420624" y="6019801"/>
            <a:ext cx="457200" cy="184150"/>
          </a:xfrm>
        </p:spPr>
        <p:txBody>
          <a:bodyPr anchor="ctr">
            <a:normAutofit/>
          </a:bodyPr>
          <a:lstStyle/>
          <a:p>
            <a:pPr>
              <a:spcAft>
                <a:spcPts val="600"/>
              </a:spcAft>
            </a:pPr>
            <a:fld id="{75DF2D63-3FF5-D547-96B9-BE9CCD1ABA58}" type="slidenum">
              <a:rPr lang="en-US" smtClean="0"/>
              <a:pPr>
                <a:spcAft>
                  <a:spcPts val="600"/>
                </a:spcAft>
              </a:pPr>
              <a:t>36</a:t>
            </a:fld>
            <a:endParaRPr lang="en-US" dirty="0"/>
          </a:p>
        </p:txBody>
      </p:sp>
      <p:sp>
        <p:nvSpPr>
          <p:cNvPr id="6" name="Title 5" descr="Title: Vessels Vs. Housing">
            <a:extLst>
              <a:ext uri="{FF2B5EF4-FFF2-40B4-BE49-F238E27FC236}">
                <a16:creationId xmlns:a16="http://schemas.microsoft.com/office/drawing/2014/main" id="{BB7103A8-AEEA-50D3-BE61-CC85D24BDF23}"/>
              </a:ext>
            </a:extLst>
          </p:cNvPr>
          <p:cNvSpPr>
            <a:spLocks noGrp="1"/>
          </p:cNvSpPr>
          <p:nvPr>
            <p:ph type="title"/>
          </p:nvPr>
        </p:nvSpPr>
        <p:spPr>
          <a:xfrm>
            <a:off x="2395574" y="314754"/>
            <a:ext cx="7404001" cy="530352"/>
          </a:xfrm>
        </p:spPr>
        <p:txBody>
          <a:bodyPr anchor="t">
            <a:normAutofit/>
          </a:bodyPr>
          <a:lstStyle/>
          <a:p>
            <a:r>
              <a:rPr lang="en-US" sz="3400" b="1" dirty="0">
                <a:solidFill>
                  <a:schemeClr val="bg1"/>
                </a:solidFill>
                <a:latin typeface="Aharoni" panose="02010803020104030203" pitchFamily="2" charset="-79"/>
                <a:cs typeface="Aharoni" panose="02010803020104030203" pitchFamily="2" charset="-79"/>
              </a:rPr>
              <a:t>Vessels vs. Housing</a:t>
            </a:r>
          </a:p>
        </p:txBody>
      </p:sp>
      <p:graphicFrame>
        <p:nvGraphicFramePr>
          <p:cNvPr id="8" name="Chart 7">
            <a:extLst>
              <a:ext uri="{FF2B5EF4-FFF2-40B4-BE49-F238E27FC236}">
                <a16:creationId xmlns:a16="http://schemas.microsoft.com/office/drawing/2014/main" id="{ACEB2CC8-EB3C-CA92-2326-20C2196E543A}"/>
              </a:ext>
            </a:extLst>
          </p:cNvPr>
          <p:cNvGraphicFramePr>
            <a:graphicFrameLocks/>
          </p:cNvGraphicFramePr>
          <p:nvPr>
            <p:extLst>
              <p:ext uri="{D42A27DB-BD31-4B8C-83A1-F6EECF244321}">
                <p14:modId xmlns:p14="http://schemas.microsoft.com/office/powerpoint/2010/main" val="1113533359"/>
              </p:ext>
            </p:extLst>
          </p:nvPr>
        </p:nvGraphicFramePr>
        <p:xfrm>
          <a:off x="420616" y="1828799"/>
          <a:ext cx="5668816" cy="41910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descr="Left Side of page 36:&#10;multi colored line graph showing vessels vs. housing.&#10;Right Side of page 36:&#10;Blue Chart with white lettering showing number of vessels and persons housed May 23 to Dec 23.">
            <a:extLst>
              <a:ext uri="{FF2B5EF4-FFF2-40B4-BE49-F238E27FC236}">
                <a16:creationId xmlns:a16="http://schemas.microsoft.com/office/drawing/2014/main" id="{FD5C89BE-4640-6772-485C-BAC6651EAE6A}"/>
              </a:ext>
            </a:extLst>
          </p:cNvPr>
          <p:cNvGraphicFramePr>
            <a:graphicFrameLocks noGrp="1"/>
          </p:cNvGraphicFramePr>
          <p:nvPr>
            <p:extLst>
              <p:ext uri="{D42A27DB-BD31-4B8C-83A1-F6EECF244321}">
                <p14:modId xmlns:p14="http://schemas.microsoft.com/office/powerpoint/2010/main" val="1673607024"/>
              </p:ext>
            </p:extLst>
          </p:nvPr>
        </p:nvGraphicFramePr>
        <p:xfrm>
          <a:off x="6286041" y="1735661"/>
          <a:ext cx="5503910" cy="4389121"/>
        </p:xfrm>
        <a:graphic>
          <a:graphicData uri="http://schemas.openxmlformats.org/drawingml/2006/table">
            <a:tbl>
              <a:tblPr/>
              <a:tblGrid>
                <a:gridCol w="541368">
                  <a:extLst>
                    <a:ext uri="{9D8B030D-6E8A-4147-A177-3AD203B41FA5}">
                      <a16:colId xmlns:a16="http://schemas.microsoft.com/office/drawing/2014/main" val="2910292097"/>
                    </a:ext>
                  </a:extLst>
                </a:gridCol>
                <a:gridCol w="541368">
                  <a:extLst>
                    <a:ext uri="{9D8B030D-6E8A-4147-A177-3AD203B41FA5}">
                      <a16:colId xmlns:a16="http://schemas.microsoft.com/office/drawing/2014/main" val="2741476685"/>
                    </a:ext>
                  </a:extLst>
                </a:gridCol>
                <a:gridCol w="541368">
                  <a:extLst>
                    <a:ext uri="{9D8B030D-6E8A-4147-A177-3AD203B41FA5}">
                      <a16:colId xmlns:a16="http://schemas.microsoft.com/office/drawing/2014/main" val="438464845"/>
                    </a:ext>
                  </a:extLst>
                </a:gridCol>
                <a:gridCol w="541368">
                  <a:extLst>
                    <a:ext uri="{9D8B030D-6E8A-4147-A177-3AD203B41FA5}">
                      <a16:colId xmlns:a16="http://schemas.microsoft.com/office/drawing/2014/main" val="1687778314"/>
                    </a:ext>
                  </a:extLst>
                </a:gridCol>
                <a:gridCol w="541368">
                  <a:extLst>
                    <a:ext uri="{9D8B030D-6E8A-4147-A177-3AD203B41FA5}">
                      <a16:colId xmlns:a16="http://schemas.microsoft.com/office/drawing/2014/main" val="3285914069"/>
                    </a:ext>
                  </a:extLst>
                </a:gridCol>
                <a:gridCol w="541368">
                  <a:extLst>
                    <a:ext uri="{9D8B030D-6E8A-4147-A177-3AD203B41FA5}">
                      <a16:colId xmlns:a16="http://schemas.microsoft.com/office/drawing/2014/main" val="3348507355"/>
                    </a:ext>
                  </a:extLst>
                </a:gridCol>
                <a:gridCol w="541368">
                  <a:extLst>
                    <a:ext uri="{9D8B030D-6E8A-4147-A177-3AD203B41FA5}">
                      <a16:colId xmlns:a16="http://schemas.microsoft.com/office/drawing/2014/main" val="1384597909"/>
                    </a:ext>
                  </a:extLst>
                </a:gridCol>
                <a:gridCol w="541368">
                  <a:extLst>
                    <a:ext uri="{9D8B030D-6E8A-4147-A177-3AD203B41FA5}">
                      <a16:colId xmlns:a16="http://schemas.microsoft.com/office/drawing/2014/main" val="2092389023"/>
                    </a:ext>
                  </a:extLst>
                </a:gridCol>
                <a:gridCol w="586483">
                  <a:extLst>
                    <a:ext uri="{9D8B030D-6E8A-4147-A177-3AD203B41FA5}">
                      <a16:colId xmlns:a16="http://schemas.microsoft.com/office/drawing/2014/main" val="2926069963"/>
                    </a:ext>
                  </a:extLst>
                </a:gridCol>
                <a:gridCol w="586483">
                  <a:extLst>
                    <a:ext uri="{9D8B030D-6E8A-4147-A177-3AD203B41FA5}">
                      <a16:colId xmlns:a16="http://schemas.microsoft.com/office/drawing/2014/main" val="720810656"/>
                    </a:ext>
                  </a:extLst>
                </a:gridCol>
              </a:tblGrid>
              <a:tr h="291341">
                <a:tc>
                  <a:txBody>
                    <a:bodyPr/>
                    <a:lstStyle/>
                    <a:p>
                      <a:pPr algn="ctr" fontAlgn="ctr"/>
                      <a:r>
                        <a:rPr lang="en-US" sz="1800" b="0" i="0" u="none" strike="noStrike">
                          <a:solidFill>
                            <a:srgbClr val="000000"/>
                          </a:solidFill>
                          <a:effectLst/>
                          <a:latin typeface="Arial" panose="020B0604020202020204" pitchFamily="34" charset="0"/>
                        </a:rPr>
                        <a:t>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May-23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Jun-23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Jul-23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Aug-23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Sep-23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Oct-23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Nov-23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Dec-23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Totals</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65417134"/>
                  </a:ext>
                </a:extLst>
              </a:tr>
              <a:tr h="196340">
                <a:tc>
                  <a:txBody>
                    <a:bodyPr/>
                    <a:lstStyle/>
                    <a:p>
                      <a:pPr algn="ctr" rtl="0" fontAlgn="ctr"/>
                      <a:r>
                        <a:rPr lang="en-US" sz="1100" b="1" i="0" u="none" strike="noStrike">
                          <a:solidFill>
                            <a:srgbClr val="FFFFFF"/>
                          </a:solidFill>
                          <a:effectLst/>
                          <a:latin typeface="Daytona Condensed Light" panose="020B0306030503040204" pitchFamily="34" charset="0"/>
                        </a:rPr>
                        <a:t>Vessels</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49</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48</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48</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dirty="0">
                          <a:solidFill>
                            <a:srgbClr val="FFFFFF"/>
                          </a:solidFill>
                          <a:effectLst/>
                          <a:latin typeface="Daytona Condensed Light" panose="020B0306030503040204" pitchFamily="34" charset="0"/>
                        </a:rPr>
                        <a:t>47</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46</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44</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42</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extLst>
                  <a:ext uri="{0D108BD9-81ED-4DB2-BD59-A6C34878D82A}">
                    <a16:rowId xmlns:a16="http://schemas.microsoft.com/office/drawing/2014/main" val="3426504060"/>
                  </a:ext>
                </a:extLst>
              </a:tr>
              <a:tr h="373676">
                <a:tc>
                  <a:txBody>
                    <a:bodyPr/>
                    <a:lstStyle/>
                    <a:p>
                      <a:pPr algn="ctr" rtl="0" fontAlgn="ctr"/>
                      <a:r>
                        <a:rPr lang="en-US" sz="1100" b="1" i="0" u="none" strike="noStrike">
                          <a:solidFill>
                            <a:srgbClr val="FFFFFF"/>
                          </a:solidFill>
                          <a:effectLst/>
                          <a:latin typeface="Daytona Condensed Light" panose="020B0306030503040204" pitchFamily="34" charset="0"/>
                        </a:rPr>
                        <a:t>Floating homes</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dirty="0">
                          <a:solidFill>
                            <a:srgbClr val="FFFFFF"/>
                          </a:solidFill>
                          <a:effectLst/>
                          <a:latin typeface="Daytona Condensed Light" panose="020B0306030503040204" pitchFamily="34" charset="0"/>
                        </a:rPr>
                        <a:t>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2</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2</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extLst>
                  <a:ext uri="{0D108BD9-81ED-4DB2-BD59-A6C34878D82A}">
                    <a16:rowId xmlns:a16="http://schemas.microsoft.com/office/drawing/2014/main" val="2469709183"/>
                  </a:ext>
                </a:extLst>
              </a:tr>
              <a:tr h="557349">
                <a:tc>
                  <a:txBody>
                    <a:bodyPr/>
                    <a:lstStyle/>
                    <a:p>
                      <a:pPr algn="ctr" rtl="0" fontAlgn="ctr"/>
                      <a:r>
                        <a:rPr lang="en-US" sz="1100" b="1" i="0" u="none" strike="noStrike">
                          <a:solidFill>
                            <a:srgbClr val="FFFFFF"/>
                          </a:solidFill>
                          <a:effectLst/>
                          <a:latin typeface="Daytona Condensed Light" panose="020B0306030503040204" pitchFamily="34" charset="0"/>
                        </a:rPr>
                        <a:t>Combined Vessels and FH</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52</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51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51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50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49</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dirty="0">
                          <a:solidFill>
                            <a:srgbClr val="FFFFFF"/>
                          </a:solidFill>
                          <a:effectLst/>
                          <a:latin typeface="Daytona Condensed Light" panose="020B0306030503040204" pitchFamily="34" charset="0"/>
                        </a:rPr>
                        <a:t>46</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44</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extLst>
                  <a:ext uri="{0D108BD9-81ED-4DB2-BD59-A6C34878D82A}">
                    <a16:rowId xmlns:a16="http://schemas.microsoft.com/office/drawing/2014/main" val="765973043"/>
                  </a:ext>
                </a:extLst>
              </a:tr>
              <a:tr h="557349">
                <a:tc>
                  <a:txBody>
                    <a:bodyPr/>
                    <a:lstStyle/>
                    <a:p>
                      <a:pPr algn="ctr" rtl="0" fontAlgn="ctr"/>
                      <a:r>
                        <a:rPr lang="en-US" sz="1100" b="1" i="0" u="none" strike="noStrike">
                          <a:solidFill>
                            <a:srgbClr val="FFFFFF"/>
                          </a:solidFill>
                          <a:effectLst/>
                          <a:latin typeface="Daytona Condensed Light" panose="020B0306030503040204" pitchFamily="34" charset="0"/>
                        </a:rPr>
                        <a:t>Vessels Turned In</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dirty="0">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dirty="0">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7</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extLst>
                  <a:ext uri="{0D108BD9-81ED-4DB2-BD59-A6C34878D82A}">
                    <a16:rowId xmlns:a16="http://schemas.microsoft.com/office/drawing/2014/main" val="1843955326"/>
                  </a:ext>
                </a:extLst>
              </a:tr>
              <a:tr h="557349">
                <a:tc>
                  <a:txBody>
                    <a:bodyPr/>
                    <a:lstStyle/>
                    <a:p>
                      <a:pPr algn="ctr" rtl="0" fontAlgn="ctr"/>
                      <a:r>
                        <a:rPr lang="en-US" sz="1100" b="1" i="0" u="none" strike="noStrike">
                          <a:solidFill>
                            <a:srgbClr val="FFFFFF"/>
                          </a:solidFill>
                          <a:effectLst/>
                          <a:latin typeface="Daytona Condensed Light" panose="020B0306030503040204" pitchFamily="34" charset="0"/>
                        </a:rPr>
                        <a:t>FH Turned In </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extLst>
                  <a:ext uri="{0D108BD9-81ED-4DB2-BD59-A6C34878D82A}">
                    <a16:rowId xmlns:a16="http://schemas.microsoft.com/office/drawing/2014/main" val="321228750"/>
                  </a:ext>
                </a:extLst>
              </a:tr>
              <a:tr h="741019">
                <a:tc>
                  <a:txBody>
                    <a:bodyPr/>
                    <a:lstStyle/>
                    <a:p>
                      <a:pPr algn="ctr" rtl="0" fontAlgn="ctr"/>
                      <a:r>
                        <a:rPr lang="en-US" sz="1100" b="1" i="0" u="none" strike="noStrike">
                          <a:solidFill>
                            <a:srgbClr val="FFFFFF"/>
                          </a:solidFill>
                          <a:effectLst/>
                          <a:latin typeface="Daytona Condensed Light" panose="020B0306030503040204" pitchFamily="34" charset="0"/>
                        </a:rPr>
                        <a:t>Total vessels &amp; FH turned in</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9</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extLst>
                  <a:ext uri="{0D108BD9-81ED-4DB2-BD59-A6C34878D82A}">
                    <a16:rowId xmlns:a16="http://schemas.microsoft.com/office/drawing/2014/main" val="3421301164"/>
                  </a:ext>
                </a:extLst>
              </a:tr>
              <a:tr h="557349">
                <a:tc>
                  <a:txBody>
                    <a:bodyPr/>
                    <a:lstStyle/>
                    <a:p>
                      <a:pPr algn="ctr" rtl="0" fontAlgn="ctr"/>
                      <a:r>
                        <a:rPr lang="en-US" sz="1100" b="1" i="0" u="none" strike="noStrike">
                          <a:solidFill>
                            <a:srgbClr val="FFFFFF"/>
                          </a:solidFill>
                          <a:effectLst/>
                          <a:latin typeface="Daytona Condensed Light" panose="020B0306030503040204" pitchFamily="34" charset="0"/>
                        </a:rPr>
                        <a:t>Total Persons Housed</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4</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extLst>
                  <a:ext uri="{0D108BD9-81ED-4DB2-BD59-A6C34878D82A}">
                    <a16:rowId xmlns:a16="http://schemas.microsoft.com/office/drawing/2014/main" val="1235610340"/>
                  </a:ext>
                </a:extLst>
              </a:tr>
              <a:tr h="557349">
                <a:tc>
                  <a:txBody>
                    <a:bodyPr/>
                    <a:lstStyle/>
                    <a:p>
                      <a:pPr algn="ctr" rtl="0" fontAlgn="ctr"/>
                      <a:r>
                        <a:rPr lang="en-US" sz="1100" b="1" i="0" u="none" strike="noStrike">
                          <a:solidFill>
                            <a:srgbClr val="FFFFFF"/>
                          </a:solidFill>
                          <a:effectLst/>
                          <a:latin typeface="Daytona Condensed Light" panose="020B0306030503040204" pitchFamily="34" charset="0"/>
                        </a:rPr>
                        <a:t>Persons With Vouchers</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3</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0</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1</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a:solidFill>
                            <a:srgbClr val="FFFFFF"/>
                          </a:solidFill>
                          <a:effectLst/>
                          <a:latin typeface="Daytona Condensed Light" panose="020B0306030503040204" pitchFamily="34" charset="0"/>
                        </a:rPr>
                        <a:t>2</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tc>
                  <a:txBody>
                    <a:bodyPr/>
                    <a:lstStyle/>
                    <a:p>
                      <a:pPr algn="ctr" rtl="0" fontAlgn="ctr"/>
                      <a:r>
                        <a:rPr lang="en-US" sz="1100" b="1" i="0" u="none" strike="noStrike" dirty="0">
                          <a:solidFill>
                            <a:srgbClr val="FFFFFF"/>
                          </a:solidFill>
                          <a:effectLst/>
                          <a:latin typeface="Daytona Condensed Light" panose="020B0306030503040204" pitchFamily="34" charset="0"/>
                        </a:rPr>
                        <a:t>6</a:t>
                      </a:r>
                    </a:p>
                  </a:txBody>
                  <a:tcPr marL="6279" marR="6279" marT="62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99CCE"/>
                    </a:solidFill>
                  </a:tcPr>
                </a:tc>
                <a:extLst>
                  <a:ext uri="{0D108BD9-81ED-4DB2-BD59-A6C34878D82A}">
                    <a16:rowId xmlns:a16="http://schemas.microsoft.com/office/drawing/2014/main" val="2212931902"/>
                  </a:ext>
                </a:extLst>
              </a:tr>
            </a:tbl>
          </a:graphicData>
        </a:graphic>
      </p:graphicFrame>
    </p:spTree>
    <p:extLst>
      <p:ext uri="{BB962C8B-B14F-4D97-AF65-F5344CB8AC3E}">
        <p14:creationId xmlns:p14="http://schemas.microsoft.com/office/powerpoint/2010/main" val="3597997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FB8E68-AFFB-60FB-F336-6E4A9213D1ED}"/>
              </a:ext>
            </a:extLst>
          </p:cNvPr>
          <p:cNvSpPr/>
          <p:nvPr/>
        </p:nvSpPr>
        <p:spPr>
          <a:xfrm>
            <a:off x="5281676" y="1028700"/>
            <a:ext cx="1625600" cy="1600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descr="Closing page 37.&#10;Thank you&#10;">
            <a:extLst>
              <a:ext uri="{FF2B5EF4-FFF2-40B4-BE49-F238E27FC236}">
                <a16:creationId xmlns:a16="http://schemas.microsoft.com/office/drawing/2014/main" id="{305E10E9-9AB7-0642-D4C4-DDFDAB7B5B2C}"/>
              </a:ext>
            </a:extLst>
          </p:cNvPr>
          <p:cNvSpPr>
            <a:spLocks noGrp="1"/>
          </p:cNvSpPr>
          <p:nvPr>
            <p:ph type="title"/>
          </p:nvPr>
        </p:nvSpPr>
        <p:spPr>
          <a:xfrm>
            <a:off x="836675" y="3509011"/>
            <a:ext cx="10515600" cy="640080"/>
          </a:xfrm>
        </p:spPr>
        <p:txBody>
          <a:bodyPr/>
          <a:lstStyle/>
          <a:p>
            <a:r>
              <a:rPr lang="en-US" sz="5500" dirty="0">
                <a:solidFill>
                  <a:srgbClr val="2C5B88"/>
                </a:solidFill>
                <a:latin typeface="Aharoni" panose="02010803020104030203" pitchFamily="2" charset="-79"/>
                <a:cs typeface="Aharoni" panose="02010803020104030203" pitchFamily="2" charset="-79"/>
              </a:rPr>
              <a:t>THANK YOU</a:t>
            </a:r>
          </a:p>
        </p:txBody>
      </p:sp>
      <p:pic>
        <p:nvPicPr>
          <p:cNvPr id="1028" name="Picture 4" descr="RBRA Logo">
            <a:extLst>
              <a:ext uri="{FF2B5EF4-FFF2-40B4-BE49-F238E27FC236}">
                <a16:creationId xmlns:a16="http://schemas.microsoft.com/office/drawing/2014/main" id="{0572A5BE-D7FF-39E3-C6DC-9E09B5ED9C9B}"/>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22" y="1195713"/>
            <a:ext cx="1298707" cy="12661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AE8971-E148-A548-AE8B-D9E052FDC470}"/>
              </a:ext>
            </a:extLst>
          </p:cNvPr>
          <p:cNvSpPr txBox="1"/>
          <p:nvPr/>
        </p:nvSpPr>
        <p:spPr>
          <a:xfrm>
            <a:off x="5112619" y="2659618"/>
            <a:ext cx="1963712" cy="369332"/>
          </a:xfrm>
          <a:prstGeom prst="rect">
            <a:avLst/>
          </a:prstGeom>
          <a:noFill/>
        </p:spPr>
        <p:txBody>
          <a:bodyPr wrap="square" rtlCol="0">
            <a:spAutoFit/>
          </a:bodyPr>
          <a:lstStyle/>
          <a:p>
            <a:pPr algn="ctr"/>
            <a:r>
              <a:rPr lang="en-US" b="1" dirty="0">
                <a:solidFill>
                  <a:schemeClr val="accent6"/>
                </a:solidFill>
                <a:latin typeface="Aharoni" panose="02010803020104030203" pitchFamily="2" charset="-79"/>
                <a:cs typeface="Aharoni" panose="02010803020104030203" pitchFamily="2" charset="-79"/>
              </a:rPr>
              <a:t>rbra.ca.gov</a:t>
            </a:r>
          </a:p>
        </p:txBody>
      </p:sp>
      <p:pic>
        <p:nvPicPr>
          <p:cNvPr id="14" name="Picture Placeholder 21" descr="A landscape with a body of water and trees&#10;&#10;Description automatically generated">
            <a:extLst>
              <a:ext uri="{FF2B5EF4-FFF2-40B4-BE49-F238E27FC236}">
                <a16:creationId xmlns:a16="http://schemas.microsoft.com/office/drawing/2014/main" id="{ADA4A254-142F-9543-AD06-C29C1308D5E9}"/>
              </a:ext>
            </a:extLst>
          </p:cNvPr>
          <p:cNvPicPr>
            <a:picLocks noChangeAspect="1"/>
          </p:cNvPicPr>
          <p:nvPr/>
        </p:nvPicPr>
        <p:blipFill rotWithShape="1">
          <a:blip r:embed="rId3"/>
          <a:srcRect t="1788" b="8432"/>
          <a:stretch/>
        </p:blipFill>
        <p:spPr>
          <a:xfrm>
            <a:off x="-1" y="4629152"/>
            <a:ext cx="12188951" cy="2279451"/>
          </a:xfrm>
          <a:prstGeom prst="rect">
            <a:avLst/>
          </a:prstGeom>
        </p:spPr>
      </p:pic>
      <p:sp>
        <p:nvSpPr>
          <p:cNvPr id="2" name="TextBox 1">
            <a:extLst>
              <a:ext uri="{FF2B5EF4-FFF2-40B4-BE49-F238E27FC236}">
                <a16:creationId xmlns:a16="http://schemas.microsoft.com/office/drawing/2014/main" id="{110D2E97-4691-BED2-411E-624BF021335A}"/>
              </a:ext>
            </a:extLst>
          </p:cNvPr>
          <p:cNvSpPr txBox="1"/>
          <p:nvPr/>
        </p:nvSpPr>
        <p:spPr>
          <a:xfrm>
            <a:off x="438720" y="6377856"/>
            <a:ext cx="11750230" cy="646331"/>
          </a:xfrm>
          <a:prstGeom prst="rect">
            <a:avLst/>
          </a:prstGeom>
          <a:noFill/>
        </p:spPr>
        <p:txBody>
          <a:bodyPr wrap="square" rtlCol="0">
            <a:spAutoFit/>
          </a:bodyPr>
          <a:lstStyle/>
          <a:p>
            <a:r>
              <a:rPr lang="en-US" dirty="0">
                <a:solidFill>
                  <a:schemeClr val="bg1"/>
                </a:solidFill>
                <a:latin typeface="Aharoni" panose="02010803020104030203" pitchFamily="2" charset="-79"/>
                <a:cs typeface="Aharoni" panose="02010803020104030203" pitchFamily="2" charset="-79"/>
              </a:rPr>
              <a:t>Brad Gross, Executive Director     					              	            bgross@rgs.ca.gov		</a:t>
            </a:r>
          </a:p>
        </p:txBody>
      </p:sp>
    </p:spTree>
    <p:extLst>
      <p:ext uri="{BB962C8B-B14F-4D97-AF65-F5344CB8AC3E}">
        <p14:creationId xmlns:p14="http://schemas.microsoft.com/office/powerpoint/2010/main" val="181954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Milestones, Continued">
            <a:extLst>
              <a:ext uri="{FF2B5EF4-FFF2-40B4-BE49-F238E27FC236}">
                <a16:creationId xmlns:a16="http://schemas.microsoft.com/office/drawing/2014/main" id="{9A3EB422-1287-FCEB-63CE-599FDC8468D8}"/>
              </a:ext>
            </a:extLst>
          </p:cNvPr>
          <p:cNvSpPr>
            <a:spLocks noGrp="1"/>
          </p:cNvSpPr>
          <p:nvPr>
            <p:ph type="title"/>
          </p:nvPr>
        </p:nvSpPr>
        <p:spPr>
          <a:xfrm>
            <a:off x="4647514" y="696482"/>
            <a:ext cx="5887963" cy="548640"/>
          </a:xfrm>
        </p:spPr>
        <p:txBody>
          <a:bodyPr anchor="t">
            <a:noAutofit/>
          </a:bodyPr>
          <a:lstStyle/>
          <a:p>
            <a:r>
              <a:rPr lang="en-US" sz="3200" dirty="0">
                <a:latin typeface="Aharoni"/>
                <a:cs typeface="Aharoni"/>
              </a:rPr>
              <a:t>Milestones, Continued </a:t>
            </a:r>
            <a:endParaRPr lang="en-US" sz="3200" dirty="0">
              <a:latin typeface="Aharoni" panose="02010803020104030203" pitchFamily="2" charset="-79"/>
              <a:cs typeface="Aharoni" panose="02010803020104030203" pitchFamily="2" charset="-79"/>
            </a:endParaRPr>
          </a:p>
        </p:txBody>
      </p:sp>
      <p:sp>
        <p:nvSpPr>
          <p:cNvPr id="3" name="Content Placeholder 2" descr="eight bullet points total on this page describing Milestones">
            <a:extLst>
              <a:ext uri="{FF2B5EF4-FFF2-40B4-BE49-F238E27FC236}">
                <a16:creationId xmlns:a16="http://schemas.microsoft.com/office/drawing/2014/main" id="{4D038CD2-9585-7E51-5359-D52935A77DF0}"/>
              </a:ext>
            </a:extLst>
          </p:cNvPr>
          <p:cNvSpPr>
            <a:spLocks noGrp="1"/>
          </p:cNvSpPr>
          <p:nvPr>
            <p:ph idx="1"/>
          </p:nvPr>
        </p:nvSpPr>
        <p:spPr>
          <a:xfrm>
            <a:off x="4032337" y="2249214"/>
            <a:ext cx="7945120" cy="2487886"/>
          </a:xfrm>
        </p:spPr>
        <p:txBody>
          <a:bodyPr vert="horz" lIns="0" tIns="0" rIns="0" bIns="0" rtlCol="0" anchor="t">
            <a:noAutofit/>
          </a:bodyPr>
          <a:lstStyle/>
          <a:p>
            <a:pPr marL="342900" indent="-342900">
              <a:buClr>
                <a:srgbClr val="2C5B88"/>
              </a:buClr>
              <a:buFont typeface="Wingdings" pitchFamily="2" charset="2"/>
              <a:buChar char="Ø"/>
            </a:pPr>
            <a:r>
              <a:rPr lang="en-US" sz="1400" b="0" i="0" dirty="0">
                <a:solidFill>
                  <a:srgbClr val="222222"/>
                </a:solidFill>
                <a:effectLst/>
                <a:latin typeface="Arial"/>
                <a:cs typeface="Aharoni"/>
              </a:rPr>
              <a:t>Complete admin actions, update ordinances: </a:t>
            </a:r>
            <a:r>
              <a:rPr lang="en-US" sz="1400" b="0" i="0" dirty="0">
                <a:effectLst/>
                <a:latin typeface="Arial"/>
                <a:cs typeface="Aharoni"/>
              </a:rPr>
              <a:t>12/15/2023</a:t>
            </a:r>
            <a:r>
              <a:rPr lang="en-US" sz="1400" b="0" i="0" dirty="0">
                <a:solidFill>
                  <a:schemeClr val="bg1"/>
                </a:solidFill>
                <a:effectLst/>
                <a:latin typeface="Arial"/>
                <a:cs typeface="Aharoni"/>
              </a:rPr>
              <a:t> </a:t>
            </a:r>
            <a:r>
              <a:rPr lang="en-US" sz="1400" b="0" i="0" dirty="0">
                <a:solidFill>
                  <a:schemeClr val="bg1"/>
                </a:solidFill>
                <a:effectLst/>
                <a:highlight>
                  <a:srgbClr val="0000FF"/>
                </a:highlight>
                <a:latin typeface="Arial"/>
                <a:cs typeface="Aharoni"/>
              </a:rPr>
              <a:t>(Done and USCG response received 5/18/23. Supporting order received from Judge Orrick on 12/1/23)</a:t>
            </a:r>
          </a:p>
          <a:p>
            <a:pPr marL="342900" indent="-342900">
              <a:buClr>
                <a:srgbClr val="2C5B88"/>
              </a:buClr>
              <a:buFont typeface="Wingdings" pitchFamily="2" charset="2"/>
              <a:buChar char="Ø"/>
            </a:pPr>
            <a:r>
              <a:rPr lang="en-US" sz="1400" b="0" i="0" dirty="0">
                <a:solidFill>
                  <a:srgbClr val="222222"/>
                </a:solidFill>
                <a:effectLst/>
                <a:latin typeface="Arial"/>
                <a:cs typeface="Arial"/>
              </a:rPr>
              <a:t>Begin implementation of 10-year adaptive management plan: </a:t>
            </a:r>
            <a:r>
              <a:rPr lang="en-US" sz="1400" b="0" i="0" dirty="0">
                <a:solidFill>
                  <a:srgbClr val="222222"/>
                </a:solidFill>
                <a:effectLst/>
                <a:highlight>
                  <a:srgbClr val="00FFFF"/>
                </a:highlight>
                <a:latin typeface="Arial"/>
                <a:cs typeface="Arial"/>
              </a:rPr>
              <a:t>12/15/2023</a:t>
            </a:r>
            <a:r>
              <a:rPr lang="en-US" sz="1400" b="0" i="0" dirty="0">
                <a:solidFill>
                  <a:srgbClr val="222222"/>
                </a:solidFill>
                <a:effectLst/>
                <a:latin typeface="Arial"/>
                <a:cs typeface="Arial"/>
              </a:rPr>
              <a:t> </a:t>
            </a:r>
            <a:r>
              <a:rPr lang="en-US" sz="1400" b="0" i="0" dirty="0">
                <a:solidFill>
                  <a:schemeClr val="bg1"/>
                </a:solidFill>
                <a:effectLst/>
                <a:highlight>
                  <a:srgbClr val="0000FF"/>
                </a:highlight>
                <a:latin typeface="Arial"/>
                <a:cs typeface="Arial"/>
              </a:rPr>
              <a:t>(Notice to Proceed received 5/5/23. Plan will be submitted on 12/15/23)</a:t>
            </a:r>
            <a:endParaRPr lang="en-US" sz="1400" dirty="0">
              <a:solidFill>
                <a:schemeClr val="bg1"/>
              </a:solidFill>
              <a:highlight>
                <a:srgbClr val="0000FF"/>
              </a:highlight>
              <a:latin typeface="Arial"/>
              <a:cs typeface="Arial"/>
            </a:endParaRPr>
          </a:p>
          <a:p>
            <a:pPr marL="342900" indent="-342900">
              <a:buClr>
                <a:srgbClr val="2C5B88"/>
              </a:buClr>
              <a:buFont typeface="Wingdings" pitchFamily="2" charset="2"/>
              <a:buChar char="Ø"/>
            </a:pPr>
            <a:r>
              <a:rPr lang="en-US" sz="1400" b="0" i="0" dirty="0">
                <a:solidFill>
                  <a:srgbClr val="222222"/>
                </a:solidFill>
                <a:effectLst/>
                <a:latin typeface="Arial"/>
                <a:cs typeface="Arial"/>
              </a:rPr>
              <a:t>No vessels in EPZ: </a:t>
            </a:r>
            <a:r>
              <a:rPr lang="en-US" sz="1400" b="0" i="0" dirty="0">
                <a:solidFill>
                  <a:srgbClr val="222222"/>
                </a:solidFill>
                <a:effectLst/>
                <a:highlight>
                  <a:srgbClr val="00FFFF"/>
                </a:highlight>
                <a:latin typeface="Arial"/>
                <a:cs typeface="Arial"/>
              </a:rPr>
              <a:t>10/15/2024</a:t>
            </a:r>
            <a:r>
              <a:rPr lang="en-US" sz="1400" b="0" i="0" dirty="0">
                <a:solidFill>
                  <a:srgbClr val="222222"/>
                </a:solidFill>
                <a:effectLst/>
                <a:latin typeface="Arial"/>
                <a:cs typeface="Arial"/>
              </a:rPr>
              <a:t> </a:t>
            </a:r>
            <a:r>
              <a:rPr lang="en-US" sz="1400" b="0" i="0" dirty="0">
                <a:solidFill>
                  <a:schemeClr val="bg1"/>
                </a:solidFill>
                <a:effectLst/>
                <a:highlight>
                  <a:srgbClr val="0000FF"/>
                </a:highlight>
                <a:latin typeface="Arial"/>
                <a:cs typeface="Arial"/>
              </a:rPr>
              <a:t>EPZ signage program has been initiated.</a:t>
            </a:r>
            <a:r>
              <a:rPr lang="en-US" sz="1400" dirty="0">
                <a:solidFill>
                  <a:schemeClr val="bg1"/>
                </a:solidFill>
                <a:highlight>
                  <a:srgbClr val="0000FF"/>
                </a:highlight>
                <a:latin typeface="Arial"/>
                <a:cs typeface="Arial"/>
              </a:rPr>
              <a:t> </a:t>
            </a:r>
          </a:p>
          <a:p>
            <a:pPr marL="342900" indent="-342900">
              <a:buClr>
                <a:srgbClr val="2C5B88"/>
              </a:buClr>
              <a:buFont typeface="Wingdings" pitchFamily="2" charset="2"/>
              <a:buChar char="Ø"/>
            </a:pPr>
            <a:r>
              <a:rPr lang="en-US" sz="1400" b="0" i="0" dirty="0">
                <a:solidFill>
                  <a:srgbClr val="222222"/>
                </a:solidFill>
                <a:effectLst/>
                <a:latin typeface="Arial"/>
                <a:cs typeface="Arial"/>
              </a:rPr>
              <a:t>Remove all occupied non-'Safe and Seaworthy': </a:t>
            </a:r>
            <a:r>
              <a:rPr lang="en-US" sz="1400" b="0" i="0" dirty="0">
                <a:solidFill>
                  <a:srgbClr val="222222"/>
                </a:solidFill>
                <a:effectLst/>
                <a:highlight>
                  <a:srgbClr val="00FFFF"/>
                </a:highlight>
                <a:latin typeface="Arial"/>
                <a:cs typeface="Arial"/>
              </a:rPr>
              <a:t>10/15/2024</a:t>
            </a:r>
            <a:r>
              <a:rPr lang="en-US" sz="1400" b="0" i="0" dirty="0">
                <a:solidFill>
                  <a:srgbClr val="222222"/>
                </a:solidFill>
                <a:effectLst/>
                <a:latin typeface="Arial"/>
                <a:cs typeface="Arial"/>
              </a:rPr>
              <a:t>. </a:t>
            </a:r>
            <a:r>
              <a:rPr lang="en-US" sz="1400" b="0" i="0" dirty="0">
                <a:solidFill>
                  <a:schemeClr val="bg1"/>
                </a:solidFill>
                <a:effectLst/>
                <a:highlight>
                  <a:srgbClr val="0000FF"/>
                </a:highlight>
                <a:latin typeface="Arial"/>
                <a:cs typeface="Arial"/>
              </a:rPr>
              <a:t>All vessels in this category have been provided a 12-month advance notice.</a:t>
            </a:r>
            <a:r>
              <a:rPr lang="en-US" sz="1400" dirty="0">
                <a:solidFill>
                  <a:schemeClr val="bg1"/>
                </a:solidFill>
                <a:highlight>
                  <a:srgbClr val="0000FF"/>
                </a:highlight>
                <a:latin typeface="Arial"/>
                <a:cs typeface="Arial"/>
              </a:rPr>
              <a:t> </a:t>
            </a:r>
          </a:p>
          <a:p>
            <a:pPr marL="342900" indent="-342900">
              <a:buClr>
                <a:srgbClr val="2C5B88"/>
              </a:buClr>
              <a:buFont typeface="Wingdings" pitchFamily="2" charset="2"/>
              <a:buChar char="Ø"/>
            </a:pPr>
            <a:r>
              <a:rPr lang="en-US" sz="1400" b="0" i="0" dirty="0">
                <a:solidFill>
                  <a:srgbClr val="222222"/>
                </a:solidFill>
                <a:effectLst/>
                <a:latin typeface="Arial"/>
                <a:cs typeface="Arial"/>
              </a:rPr>
              <a:t>Apply for mooring permit from BCDC - prior to the end date and if desired: </a:t>
            </a:r>
            <a:r>
              <a:rPr lang="en-US" sz="1400" b="0" i="0" dirty="0">
                <a:solidFill>
                  <a:srgbClr val="222222"/>
                </a:solidFill>
                <a:effectLst/>
                <a:highlight>
                  <a:srgbClr val="00FFFF"/>
                </a:highlight>
                <a:latin typeface="Arial"/>
                <a:cs typeface="Arial"/>
              </a:rPr>
              <a:t>10/15/2026</a:t>
            </a:r>
          </a:p>
          <a:p>
            <a:pPr marL="342900" indent="-342900">
              <a:buClr>
                <a:srgbClr val="2C5B88"/>
              </a:buClr>
              <a:buFont typeface="Wingdings" pitchFamily="2" charset="2"/>
              <a:buChar char="Ø"/>
            </a:pPr>
            <a:r>
              <a:rPr lang="en-US" sz="1400" b="0" i="0" dirty="0">
                <a:solidFill>
                  <a:srgbClr val="222222"/>
                </a:solidFill>
                <a:effectLst/>
                <a:latin typeface="Arial"/>
                <a:cs typeface="Arial"/>
              </a:rPr>
              <a:t>Remove all occupied 'Safe and Seaworthy': </a:t>
            </a:r>
            <a:r>
              <a:rPr lang="en-US" sz="1400" b="0" i="0" dirty="0">
                <a:solidFill>
                  <a:srgbClr val="222222"/>
                </a:solidFill>
                <a:effectLst/>
                <a:highlight>
                  <a:srgbClr val="00FFFF"/>
                </a:highlight>
                <a:latin typeface="Arial"/>
                <a:cs typeface="Arial"/>
              </a:rPr>
              <a:t>10/15/2026</a:t>
            </a:r>
            <a:endParaRPr lang="en-US" sz="1400" dirty="0">
              <a:highlight>
                <a:srgbClr val="00FFFF"/>
              </a:highlight>
              <a:latin typeface="Arial"/>
              <a:cs typeface="Arial"/>
            </a:endParaRPr>
          </a:p>
          <a:p>
            <a:pPr marL="342900" indent="-342900">
              <a:buClr>
                <a:srgbClr val="2C5B88"/>
              </a:buClr>
              <a:buFont typeface="Wingdings" pitchFamily="2" charset="2"/>
              <a:buChar char="Ø"/>
            </a:pPr>
            <a:r>
              <a:rPr lang="en-US" sz="1400" b="0" i="0" dirty="0">
                <a:solidFill>
                  <a:srgbClr val="222222"/>
                </a:solidFill>
                <a:effectLst/>
                <a:latin typeface="Arial"/>
                <a:cs typeface="Arial"/>
              </a:rPr>
              <a:t>Removing all vessels and occupants: </a:t>
            </a:r>
            <a:r>
              <a:rPr lang="en-US" sz="1400" b="0" i="0" dirty="0">
                <a:solidFill>
                  <a:srgbClr val="222222"/>
                </a:solidFill>
                <a:effectLst/>
                <a:highlight>
                  <a:srgbClr val="00FFFF"/>
                </a:highlight>
                <a:latin typeface="Arial"/>
                <a:cs typeface="Arial"/>
              </a:rPr>
              <a:t>10/15/2026</a:t>
            </a:r>
          </a:p>
          <a:p>
            <a:pPr marL="342900" indent="-342900">
              <a:buClr>
                <a:srgbClr val="2C5B88"/>
              </a:buClr>
              <a:buFont typeface="Wingdings" pitchFamily="2" charset="2"/>
              <a:buChar char="Ø"/>
            </a:pPr>
            <a:r>
              <a:rPr lang="en-US" sz="1400" b="0" i="0" dirty="0">
                <a:solidFill>
                  <a:srgbClr val="222222"/>
                </a:solidFill>
                <a:effectLst/>
                <a:latin typeface="Arial"/>
                <a:cs typeface="Arial"/>
              </a:rPr>
              <a:t>Only transient seaworthy vessels in anchor zone: </a:t>
            </a:r>
            <a:r>
              <a:rPr lang="en-US" sz="1400" b="0" i="0" dirty="0">
                <a:solidFill>
                  <a:srgbClr val="222222"/>
                </a:solidFill>
                <a:effectLst/>
                <a:highlight>
                  <a:srgbClr val="00FFFF"/>
                </a:highlight>
                <a:latin typeface="Arial"/>
                <a:cs typeface="Arial"/>
              </a:rPr>
              <a:t>10/15/2026</a:t>
            </a:r>
            <a:endParaRPr lang="en-US" sz="1400" dirty="0">
              <a:highlight>
                <a:srgbClr val="00FFFF"/>
              </a:highlight>
              <a:latin typeface="Arial"/>
              <a:cs typeface="Arial"/>
            </a:endParaRPr>
          </a:p>
          <a:p>
            <a:pPr>
              <a:buClr>
                <a:srgbClr val="2C5B88"/>
              </a:buClr>
            </a:pPr>
            <a:endParaRPr lang="en-US" sz="1400" dirty="0">
              <a:latin typeface="Arial"/>
              <a:cs typeface="Arial"/>
            </a:endParaRPr>
          </a:p>
        </p:txBody>
      </p:sp>
      <p:sp>
        <p:nvSpPr>
          <p:cNvPr id="4" name="Slide Number Placeholder 3">
            <a:extLst>
              <a:ext uri="{FF2B5EF4-FFF2-40B4-BE49-F238E27FC236}">
                <a16:creationId xmlns:a16="http://schemas.microsoft.com/office/drawing/2014/main" id="{43D6DE2E-F5E3-8CAF-A5C3-E67C03F538DF}"/>
              </a:ext>
            </a:extLst>
          </p:cNvPr>
          <p:cNvSpPr>
            <a:spLocks noGrp="1"/>
          </p:cNvSpPr>
          <p:nvPr>
            <p:ph type="sldNum" sz="quarter" idx="11"/>
          </p:nvPr>
        </p:nvSpPr>
        <p:spPr/>
        <p:txBody>
          <a:bodyPr anchor="ctr">
            <a:normAutofit/>
          </a:bodyPr>
          <a:lstStyle/>
          <a:p>
            <a:pPr>
              <a:spcAft>
                <a:spcPts val="600"/>
              </a:spcAft>
            </a:pPr>
            <a:fld id="{75DF2D63-3FF5-D547-96B9-BE9CCD1ABA58}" type="slidenum">
              <a:rPr lang="en-US" smtClean="0"/>
              <a:pPr>
                <a:spcAft>
                  <a:spcPts val="600"/>
                </a:spcAft>
              </a:pPr>
              <a:t>4</a:t>
            </a:fld>
            <a:endParaRPr lang="en-US" dirty="0"/>
          </a:p>
        </p:txBody>
      </p:sp>
      <p:pic>
        <p:nvPicPr>
          <p:cNvPr id="12" name="Picture Placeholder 10" descr="A couple of black birds on rocks by water&#10;&#10;">
            <a:extLst>
              <a:ext uri="{FF2B5EF4-FFF2-40B4-BE49-F238E27FC236}">
                <a16:creationId xmlns:a16="http://schemas.microsoft.com/office/drawing/2014/main" id="{6B7AC3E0-3B91-6B49-A91D-9706B0C83650}"/>
              </a:ext>
            </a:extLst>
          </p:cNvPr>
          <p:cNvPicPr>
            <a:picLocks noChangeAspect="1"/>
          </p:cNvPicPr>
          <p:nvPr/>
        </p:nvPicPr>
        <p:blipFill rotWithShape="1">
          <a:blip r:embed="rId3"/>
          <a:srcRect l="16749" r="16753" b="3"/>
          <a:stretch/>
        </p:blipFill>
        <p:spPr>
          <a:xfrm>
            <a:off x="1139121" y="2120900"/>
            <a:ext cx="2616200" cy="2616200"/>
          </a:xfrm>
          <a:prstGeom prst="ellipse">
            <a:avLst/>
          </a:prstGeom>
          <a:noFill/>
        </p:spPr>
      </p:pic>
      <p:sp>
        <p:nvSpPr>
          <p:cNvPr id="13" name="Rectangle 12">
            <a:extLst>
              <a:ext uri="{FF2B5EF4-FFF2-40B4-BE49-F238E27FC236}">
                <a16:creationId xmlns:a16="http://schemas.microsoft.com/office/drawing/2014/main" id="{855FB7D8-AE94-2C49-B361-0150B37A0A6E}"/>
              </a:ext>
            </a:extLst>
          </p:cNvPr>
          <p:cNvSpPr/>
          <p:nvPr/>
        </p:nvSpPr>
        <p:spPr>
          <a:xfrm>
            <a:off x="11122808" y="31628"/>
            <a:ext cx="1028175" cy="12134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F4CB369-AA09-3CA0-12D7-37D85C6CE21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81CD0D-76F2-6B27-A7AD-8877C0FCA3AF}"/>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7" name="Rectangle 6" hidden="1">
            <a:extLst>
              <a:ext uri="{FF2B5EF4-FFF2-40B4-BE49-F238E27FC236}">
                <a16:creationId xmlns:a16="http://schemas.microsoft.com/office/drawing/2014/main" id="{0A300E6C-E4B2-8E6D-B344-343FDF38AC25}"/>
              </a:ext>
            </a:extLst>
          </p:cNvPr>
          <p:cNvSpPr/>
          <p:nvPr/>
        </p:nvSpPr>
        <p:spPr>
          <a:xfrm>
            <a:off x="5417389" y="1984075"/>
            <a:ext cx="457200" cy="136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018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38" descr="White DNA structure">
            <a:extLst>
              <a:ext uri="{FF2B5EF4-FFF2-40B4-BE49-F238E27FC236}">
                <a16:creationId xmlns:a16="http://schemas.microsoft.com/office/drawing/2014/main" id="{C4D69D00-BBC1-6CDD-A14F-D056B509ABF4}"/>
              </a:ext>
            </a:extLst>
          </p:cNvPr>
          <p:cNvPicPr>
            <a:picLocks noChangeAspect="1"/>
          </p:cNvPicPr>
          <p:nvPr/>
        </p:nvPicPr>
        <p:blipFill rotWithShape="1">
          <a:blip r:embed="rId2">
            <a:extLst>
              <a:ext uri="{28A0092B-C50C-407E-A947-70E740481C1C}">
                <a14:useLocalDpi xmlns:a14="http://schemas.microsoft.com/office/drawing/2010/main" val="0"/>
              </a:ext>
            </a:extLst>
          </a:blip>
          <a:srcRect t="12" b="12"/>
          <a:stretch/>
        </p:blipFill>
        <p:spPr>
          <a:xfrm>
            <a:off x="-4980" y="276513"/>
            <a:ext cx="6100980" cy="6869722"/>
          </a:xfrm>
          <a:prstGeom prst="rect">
            <a:avLst/>
          </a:prstGeom>
        </p:spPr>
      </p:pic>
      <p:sp>
        <p:nvSpPr>
          <p:cNvPr id="3" name="Title 2" descr="Vessel Buyback Program- Title">
            <a:extLst>
              <a:ext uri="{FF2B5EF4-FFF2-40B4-BE49-F238E27FC236}">
                <a16:creationId xmlns:a16="http://schemas.microsoft.com/office/drawing/2014/main" id="{B3E315A2-4CED-23BB-CA3C-C8962E2419FD}"/>
              </a:ext>
            </a:extLst>
          </p:cNvPr>
          <p:cNvSpPr>
            <a:spLocks noGrp="1"/>
          </p:cNvSpPr>
          <p:nvPr>
            <p:ph type="title"/>
          </p:nvPr>
        </p:nvSpPr>
        <p:spPr>
          <a:xfrm>
            <a:off x="832104" y="618169"/>
            <a:ext cx="6656832" cy="301752"/>
          </a:xfrm>
        </p:spPr>
        <p:txBody>
          <a:bodyPr/>
          <a:lstStyle/>
          <a:p>
            <a:r>
              <a:rPr lang="en-US" sz="3200" dirty="0">
                <a:latin typeface="Aharoni" panose="02010803020104030203" pitchFamily="2" charset="-79"/>
                <a:cs typeface="Aharoni" panose="02010803020104030203" pitchFamily="2" charset="-79"/>
              </a:rPr>
              <a:t>Vessel buyback </a:t>
            </a: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PROGRAM</a:t>
            </a:r>
          </a:p>
        </p:txBody>
      </p:sp>
      <p:sp>
        <p:nvSpPr>
          <p:cNvPr id="21" name="Text Placeholder 20">
            <a:extLst>
              <a:ext uri="{FF2B5EF4-FFF2-40B4-BE49-F238E27FC236}">
                <a16:creationId xmlns:a16="http://schemas.microsoft.com/office/drawing/2014/main" id="{1B0A0C38-C1B8-0C49-9203-EF169ED76CF6}"/>
              </a:ext>
            </a:extLst>
          </p:cNvPr>
          <p:cNvSpPr>
            <a:spLocks noGrp="1"/>
          </p:cNvSpPr>
          <p:nvPr>
            <p:ph type="body" idx="1"/>
          </p:nvPr>
        </p:nvSpPr>
        <p:spPr>
          <a:xfrm>
            <a:off x="1060291" y="1905000"/>
            <a:ext cx="4495744" cy="3874655"/>
          </a:xfrm>
        </p:spPr>
        <p:txBody>
          <a:bodyPr/>
          <a:lstStyle/>
          <a:p>
            <a:r>
              <a:rPr lang="en-US" b="1" dirty="0">
                <a:solidFill>
                  <a:schemeClr val="bg1"/>
                </a:solidFill>
                <a:latin typeface="Aharoni" panose="02010803020104030203" pitchFamily="2" charset="-79"/>
                <a:cs typeface="Aharoni" panose="02010803020104030203" pitchFamily="2" charset="-79"/>
              </a:rPr>
              <a:t>Past Reporting Period</a:t>
            </a:r>
          </a:p>
        </p:txBody>
      </p:sp>
      <p:sp>
        <p:nvSpPr>
          <p:cNvPr id="22" name="Content Placeholder 21" descr="Five bullet points describing Past Reporting Period">
            <a:extLst>
              <a:ext uri="{FF2B5EF4-FFF2-40B4-BE49-F238E27FC236}">
                <a16:creationId xmlns:a16="http://schemas.microsoft.com/office/drawing/2014/main" id="{B132A175-93CC-6440-9229-72EE526E18AF}"/>
              </a:ext>
            </a:extLst>
          </p:cNvPr>
          <p:cNvSpPr>
            <a:spLocks noGrp="1"/>
          </p:cNvSpPr>
          <p:nvPr>
            <p:ph sz="half" idx="2"/>
          </p:nvPr>
        </p:nvSpPr>
        <p:spPr>
          <a:xfrm>
            <a:off x="1353340" y="2971800"/>
            <a:ext cx="4045974" cy="2749062"/>
          </a:xfrm>
        </p:spPr>
        <p:txBody>
          <a:bodyPr/>
          <a:lstStyle/>
          <a:p>
            <a:pPr marL="285750" indent="-285750">
              <a:buFont typeface="Wingdings" pitchFamily="2" charset="2"/>
              <a:buChar char="Ø"/>
            </a:pPr>
            <a:r>
              <a:rPr lang="en-US" dirty="0">
                <a:solidFill>
                  <a:schemeClr val="bg1"/>
                </a:solidFill>
                <a:latin typeface="Arial" panose="020B0604020202020204" pitchFamily="34" charset="0"/>
                <a:cs typeface="Arial" panose="020B0604020202020204" pitchFamily="34" charset="0"/>
              </a:rPr>
              <a:t>Approved by RBRA Board 6/23/22</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9 vessels surrendered, $51,600 distributed</a:t>
            </a:r>
          </a:p>
          <a:p>
            <a:pPr marL="285750" indent="-285750">
              <a:buFont typeface="Wingdings" pitchFamily="2" charset="2"/>
              <a:buChar char="Ø"/>
            </a:pPr>
            <a:r>
              <a:rPr lang="en-US" dirty="0">
                <a:solidFill>
                  <a:schemeClr val="bg1"/>
                </a:solidFill>
                <a:latin typeface="Arial" panose="020B0604020202020204" pitchFamily="34" charset="0"/>
                <a:cs typeface="Arial" panose="020B0604020202020204" pitchFamily="34" charset="0"/>
              </a:rPr>
              <a:t>Program terminated 12/31/22</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Will be brought back with housing support program</a:t>
            </a:r>
          </a:p>
          <a:p>
            <a:pPr marL="285750" indent="-285750">
              <a:buFont typeface="Wingdings" pitchFamily="2" charset="2"/>
              <a:buChar char="Ø"/>
            </a:pPr>
            <a:r>
              <a:rPr lang="en-US" b="0" i="0" dirty="0">
                <a:solidFill>
                  <a:schemeClr val="bg1"/>
                </a:solidFill>
                <a:effectLst/>
                <a:latin typeface="Arial" panose="020B0604020202020204" pitchFamily="34" charset="0"/>
                <a:cs typeface="Arial" panose="020B0604020202020204" pitchFamily="34" charset="0"/>
              </a:rPr>
              <a:t>Program reinstated on 4/13/23 and will remain active to 10/15/26</a:t>
            </a:r>
          </a:p>
          <a:p>
            <a:pPr marL="285750" indent="-285750">
              <a:buFont typeface="Wingdings" pitchFamily="2" charset="2"/>
              <a:buChar char="Ø"/>
            </a:pPr>
            <a:r>
              <a:rPr lang="en-US" b="0" i="0" dirty="0">
                <a:solidFill>
                  <a:schemeClr val="bg1"/>
                </a:solidFill>
                <a:effectLst/>
                <a:latin typeface="Arial" panose="020B0604020202020204" pitchFamily="34" charset="0"/>
                <a:cs typeface="Arial" panose="020B0604020202020204" pitchFamily="34" charset="0"/>
              </a:rPr>
              <a:t>Enough funding over the next three years to buyback most all the vessels in the anchorage</a:t>
            </a:r>
          </a:p>
          <a:p>
            <a:pPr marL="285750" indent="-285750">
              <a:buFont typeface="Wingdings" pitchFamily="2" charset="2"/>
              <a:buChar char="Ø"/>
            </a:pPr>
            <a:r>
              <a:rPr lang="en-US" b="0" i="0" dirty="0">
                <a:solidFill>
                  <a:schemeClr val="bg1"/>
                </a:solidFill>
                <a:effectLst/>
                <a:latin typeface="Arial" panose="020B0604020202020204" pitchFamily="34" charset="0"/>
                <a:cs typeface="Arial" panose="020B0604020202020204" pitchFamily="34" charset="0"/>
              </a:rPr>
              <a:t>3 vessels purchased since 4/13/23</a:t>
            </a:r>
            <a:endParaRPr lang="en-US" dirty="0">
              <a:solidFill>
                <a:schemeClr val="bg1"/>
              </a:solidFill>
              <a:latin typeface="Arial" panose="020B0604020202020204" pitchFamily="34" charset="0"/>
              <a:cs typeface="Arial" panose="020B0604020202020204" pitchFamily="34" charset="0"/>
            </a:endParaRPr>
          </a:p>
        </p:txBody>
      </p:sp>
      <p:sp>
        <p:nvSpPr>
          <p:cNvPr id="23" name="Text Placeholder 22" descr="Right side of page-&#10;Subtitle: Activities During this Reporting Period&#10;Five Bullet points describing Activities &#10;">
            <a:extLst>
              <a:ext uri="{FF2B5EF4-FFF2-40B4-BE49-F238E27FC236}">
                <a16:creationId xmlns:a16="http://schemas.microsoft.com/office/drawing/2014/main" id="{289E268F-8BEE-144F-A6F6-28230DFF9FAE}"/>
              </a:ext>
            </a:extLst>
          </p:cNvPr>
          <p:cNvSpPr>
            <a:spLocks noGrp="1"/>
          </p:cNvSpPr>
          <p:nvPr>
            <p:ph type="body" sz="quarter" idx="3"/>
          </p:nvPr>
        </p:nvSpPr>
        <p:spPr>
          <a:xfrm>
            <a:off x="7184164" y="1905000"/>
            <a:ext cx="4478749" cy="4754592"/>
          </a:xfrm>
        </p:spPr>
        <p:txBody>
          <a:bodyPr/>
          <a:lstStyle/>
          <a:p>
            <a:r>
              <a:rPr lang="en-US" b="1" dirty="0">
                <a:solidFill>
                  <a:schemeClr val="bg1"/>
                </a:solidFill>
                <a:latin typeface="Aharoni" panose="02010803020104030203" pitchFamily="2" charset="-79"/>
                <a:cs typeface="Aharoni" panose="02010803020104030203" pitchFamily="2" charset="-79"/>
              </a:rPr>
              <a:t>ACTIVITIES DURING THIS REPORTING PERIOD</a:t>
            </a:r>
          </a:p>
        </p:txBody>
      </p:sp>
      <p:sp>
        <p:nvSpPr>
          <p:cNvPr id="24" name="Content Placeholder 23">
            <a:extLst>
              <a:ext uri="{FF2B5EF4-FFF2-40B4-BE49-F238E27FC236}">
                <a16:creationId xmlns:a16="http://schemas.microsoft.com/office/drawing/2014/main" id="{8C3EA04F-8E62-A14B-B5F6-48FFBAADE230}"/>
              </a:ext>
            </a:extLst>
          </p:cNvPr>
          <p:cNvSpPr>
            <a:spLocks noGrp="1"/>
          </p:cNvSpPr>
          <p:nvPr>
            <p:ph sz="quarter" idx="4"/>
          </p:nvPr>
        </p:nvSpPr>
        <p:spPr>
          <a:xfrm>
            <a:off x="7488936" y="2971800"/>
            <a:ext cx="3886200" cy="3886200"/>
          </a:xfrm>
        </p:spPr>
        <p:txBody>
          <a:bodyPr/>
          <a:lstStyle/>
          <a:p>
            <a:pPr marL="285750" indent="-285750">
              <a:lnSpc>
                <a:spcPct val="150000"/>
              </a:lnSpc>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5</a:t>
            </a:r>
            <a:r>
              <a:rPr lang="en-US" dirty="0">
                <a:solidFill>
                  <a:schemeClr val="bg1"/>
                </a:solidFill>
                <a:effectLst/>
                <a:latin typeface="Arial" panose="020B0604020202020204" pitchFamily="34" charset="0"/>
                <a:cs typeface="Arial" panose="020B0604020202020204" pitchFamily="34" charset="0"/>
              </a:rPr>
              <a:t> Vessels purchased and properly disposed of during this reporting period</a:t>
            </a:r>
          </a:p>
          <a:p>
            <a:pPr marL="285750" indent="-285750">
              <a:lnSpc>
                <a:spcPct val="150000"/>
              </a:lnSpc>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One floating home purchased and disposed of during this reporting period.</a:t>
            </a:r>
          </a:p>
          <a:p>
            <a:pPr marL="285750" indent="-285750">
              <a:lnSpc>
                <a:spcPct val="150000"/>
              </a:lnSpc>
              <a:spcBef>
                <a:spcPts val="0"/>
              </a:spcBef>
              <a:buFont typeface="Wingdings" pitchFamily="2" charset="2"/>
              <a:buChar char="Ø"/>
            </a:pPr>
            <a:r>
              <a:rPr lang="en-US" dirty="0">
                <a:solidFill>
                  <a:schemeClr val="bg1"/>
                </a:solidFill>
                <a:latin typeface="Arial" panose="020B0604020202020204" pitchFamily="34" charset="0"/>
                <a:cs typeface="Arial" panose="020B0604020202020204" pitchFamily="34" charset="0"/>
              </a:rPr>
              <a:t>8</a:t>
            </a:r>
            <a:r>
              <a:rPr lang="en-US" dirty="0">
                <a:solidFill>
                  <a:schemeClr val="bg1"/>
                </a:solidFill>
                <a:effectLst/>
                <a:latin typeface="Arial" panose="020B0604020202020204" pitchFamily="34" charset="0"/>
                <a:cs typeface="Arial" panose="020B0604020202020204" pitchFamily="34" charset="0"/>
              </a:rPr>
              <a:t> total vessels purchased and properly disposed of since the reinstatement of the program since 4/13/23 </a:t>
            </a:r>
          </a:p>
          <a:p>
            <a:pPr marL="285750" indent="-285750">
              <a:lnSpc>
                <a:spcPct val="150000"/>
              </a:lnSpc>
              <a:spcBef>
                <a:spcPts val="0"/>
              </a:spcBef>
              <a:buFont typeface="Wingdings" pitchFamily="2" charset="2"/>
              <a:buChar char="Ø"/>
            </a:pPr>
            <a:r>
              <a:rPr lang="en-US" dirty="0">
                <a:solidFill>
                  <a:schemeClr val="bg1"/>
                </a:solidFill>
                <a:effectLst/>
                <a:latin typeface="Arial" panose="020B0604020202020204" pitchFamily="34" charset="0"/>
                <a:cs typeface="Arial" panose="020B0604020202020204" pitchFamily="34" charset="0"/>
              </a:rPr>
              <a:t>$39,700 distributed since reinstatement of program </a:t>
            </a:r>
          </a:p>
          <a:p>
            <a:pPr marL="285750" indent="-285750">
              <a:lnSpc>
                <a:spcPct val="150000"/>
              </a:lnSpc>
              <a:spcBef>
                <a:spcPts val="0"/>
              </a:spcBef>
              <a:buFont typeface="Wingdings" pitchFamily="2" charset="2"/>
              <a:buChar char="Ø"/>
            </a:pPr>
            <a:r>
              <a:rPr lang="en-US" dirty="0">
                <a:solidFill>
                  <a:schemeClr val="bg1"/>
                </a:solidFill>
                <a:effectLst/>
                <a:latin typeface="Arial" panose="020B0604020202020204" pitchFamily="34" charset="0"/>
                <a:cs typeface="Arial" panose="020B0604020202020204" pitchFamily="34" charset="0"/>
              </a:rPr>
              <a:t>$81,700 </a:t>
            </a:r>
            <a:r>
              <a:rPr lang="en-US" dirty="0">
                <a:solidFill>
                  <a:schemeClr val="bg1"/>
                </a:solidFill>
                <a:latin typeface="Arial" panose="020B0604020202020204" pitchFamily="34" charset="0"/>
                <a:cs typeface="Arial" panose="020B0604020202020204" pitchFamily="34" charset="0"/>
              </a:rPr>
              <a:t>distributed and 21 vessels properly disposed of since program inception in 2022</a:t>
            </a:r>
          </a:p>
          <a:p>
            <a:pPr marL="285750" indent="-285750">
              <a:lnSpc>
                <a:spcPct val="150000"/>
              </a:lnSpc>
              <a:spcBef>
                <a:spcPts val="0"/>
              </a:spcBef>
              <a:buFont typeface="Wingdings" pitchFamily="2" charset="2"/>
              <a:buChar char="Ø"/>
            </a:pPr>
            <a:endParaRPr lang="en-US" dirty="0">
              <a:solidFill>
                <a:schemeClr val="bg1"/>
              </a:solidFill>
              <a:effectLst/>
              <a:latin typeface="Arial" panose="020B0604020202020204" pitchFamily="34" charset="0"/>
              <a:cs typeface="Arial" panose="020B0604020202020204" pitchFamily="34" charset="0"/>
            </a:endParaRPr>
          </a:p>
          <a:p>
            <a:pPr marL="285750" indent="-285750">
              <a:lnSpc>
                <a:spcPct val="150000"/>
              </a:lnSpc>
              <a:spcBef>
                <a:spcPts val="0"/>
              </a:spcBef>
              <a:buFont typeface="Wingdings" pitchFamily="2" charset="2"/>
              <a:buChar char="Ø"/>
            </a:pPr>
            <a:endParaRPr lang="en-US" dirty="0">
              <a:solidFill>
                <a:schemeClr val="bg1"/>
              </a:solidFill>
              <a:latin typeface="Arial" panose="020B0604020202020204" pitchFamily="34" charset="0"/>
              <a:cs typeface="Arial" panose="020B0604020202020204" pitchFamily="34" charset="0"/>
            </a:endParaRPr>
          </a:p>
          <a:p>
            <a:pPr marL="285750" indent="-285750">
              <a:lnSpc>
                <a:spcPct val="150000"/>
              </a:lnSpc>
              <a:spcBef>
                <a:spcPts val="0"/>
              </a:spcBef>
              <a:buFont typeface="Wingdings" pitchFamily="2" charset="2"/>
              <a:buChar char="Ø"/>
            </a:pPr>
            <a:endParaRPr lang="en-US" dirty="0">
              <a:solidFill>
                <a:schemeClr val="bg1"/>
              </a:solidFill>
              <a:effectLst/>
              <a:latin typeface="Arial" panose="020B0604020202020204" pitchFamily="34" charset="0"/>
              <a:cs typeface="Arial" panose="020B0604020202020204" pitchFamily="34" charset="0"/>
            </a:endParaRPr>
          </a:p>
          <a:p>
            <a:pPr marL="285750" indent="-285750">
              <a:lnSpc>
                <a:spcPct val="150000"/>
              </a:lnSpc>
              <a:spcBef>
                <a:spcPts val="0"/>
              </a:spcBef>
              <a:buFont typeface="Wingdings" pitchFamily="2" charset="2"/>
              <a:buChar char="Ø"/>
            </a:pPr>
            <a:endParaRPr lang="en-US" dirty="0">
              <a:solidFill>
                <a:schemeClr val="bg1"/>
              </a:solidFill>
              <a:effectLst/>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5</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94DBDC60-24E8-9941-B14E-D7BFA20A273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C1D825-82BB-DFAB-4365-C7E30AD789B0}"/>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Tree>
    <p:extLst>
      <p:ext uri="{BB962C8B-B14F-4D97-AF65-F5344CB8AC3E}">
        <p14:creationId xmlns:p14="http://schemas.microsoft.com/office/powerpoint/2010/main" val="287607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F90B3248-E185-8C9D-93CE-A79DE50A6F35}"/>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12" b="12"/>
          <a:stretch/>
        </p:blipFill>
        <p:spPr>
          <a:xfrm>
            <a:off x="-28754" y="1"/>
            <a:ext cx="6124426" cy="6857999"/>
          </a:xfrm>
        </p:spPr>
      </p:pic>
      <p:sp>
        <p:nvSpPr>
          <p:cNvPr id="3" name="Title 2" descr="Title: Codes and Ordinances&#10;">
            <a:extLst>
              <a:ext uri="{FF2B5EF4-FFF2-40B4-BE49-F238E27FC236}">
                <a16:creationId xmlns:a16="http://schemas.microsoft.com/office/drawing/2014/main" id="{B3E315A2-4CED-23BB-CA3C-C8962E2419FD}"/>
              </a:ext>
            </a:extLst>
          </p:cNvPr>
          <p:cNvSpPr>
            <a:spLocks noGrp="1"/>
          </p:cNvSpPr>
          <p:nvPr>
            <p:ph type="title"/>
          </p:nvPr>
        </p:nvSpPr>
        <p:spPr>
          <a:xfrm>
            <a:off x="81663" y="379563"/>
            <a:ext cx="5919159" cy="497457"/>
          </a:xfrm>
        </p:spPr>
        <p:txBody>
          <a:bodyPr/>
          <a:lstStyle/>
          <a:p>
            <a:r>
              <a:rPr lang="en-US" sz="3200" dirty="0">
                <a:latin typeface="Aharoni" panose="02010803020104030203" pitchFamily="2" charset="-79"/>
                <a:cs typeface="Aharoni" panose="02010803020104030203" pitchFamily="2" charset="-79"/>
              </a:rPr>
              <a:t>Codes and ordinances</a:t>
            </a:r>
          </a:p>
        </p:txBody>
      </p:sp>
      <p:sp>
        <p:nvSpPr>
          <p:cNvPr id="8" name="Slide Number Placeholder 7">
            <a:extLst>
              <a:ext uri="{FF2B5EF4-FFF2-40B4-BE49-F238E27FC236}">
                <a16:creationId xmlns:a16="http://schemas.microsoft.com/office/drawing/2014/main" id="{2205EC8C-AC41-F14C-3C63-5BF0F54D1D23}"/>
              </a:ext>
            </a:extLst>
          </p:cNvPr>
          <p:cNvSpPr>
            <a:spLocks noGrp="1"/>
          </p:cNvSpPr>
          <p:nvPr>
            <p:ph type="sldNum" sz="quarter" idx="11"/>
          </p:nvPr>
        </p:nvSpPr>
        <p:spPr/>
        <p:txBody>
          <a:bodyPr/>
          <a:lstStyle/>
          <a:p>
            <a:fld id="{75DF2D63-3FF5-D547-96B9-BE9CCD1ABA58}" type="slidenum">
              <a:rPr lang="en-US" smtClean="0"/>
              <a:pPr/>
              <a:t>6</a:t>
            </a:fld>
            <a:endParaRPr lang="en-US" dirty="0"/>
          </a:p>
        </p:txBody>
      </p:sp>
      <p:cxnSp>
        <p:nvCxnSpPr>
          <p:cNvPr id="27" name="Straight Connector 26">
            <a:extLst>
              <a:ext uri="{FF2B5EF4-FFF2-40B4-BE49-F238E27FC236}">
                <a16:creationId xmlns:a16="http://schemas.microsoft.com/office/drawing/2014/main" id="{E4A534A3-16E3-79AB-9E75-F40D0FDB4C98}"/>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Freeform 8" descr="Right side of page: Letter from RJ Caputo, U.S. Coast Guard to Stephen McGrath, RBRA dated May 18, 2023">
            <a:extLst>
              <a:ext uri="{FF2B5EF4-FFF2-40B4-BE49-F238E27FC236}">
                <a16:creationId xmlns:a16="http://schemas.microsoft.com/office/drawing/2014/main" id="{0F313C0C-DE78-2134-1799-060A54A9A339}"/>
              </a:ext>
            </a:extLst>
          </p:cNvPr>
          <p:cNvSpPr/>
          <p:nvPr/>
        </p:nvSpPr>
        <p:spPr>
          <a:xfrm>
            <a:off x="6773651" y="1166142"/>
            <a:ext cx="5073066" cy="5254661"/>
          </a:xfrm>
          <a:custGeom>
            <a:avLst/>
            <a:gdLst/>
            <a:ahLst/>
            <a:cxnLst/>
            <a:rect l="l" t="t" r="r" b="b"/>
            <a:pathLst>
              <a:path w="7552708" h="9778695">
                <a:moveTo>
                  <a:pt x="0" y="0"/>
                </a:moveTo>
                <a:lnTo>
                  <a:pt x="7552708" y="0"/>
                </a:lnTo>
                <a:lnTo>
                  <a:pt x="7552708" y="9778694"/>
                </a:lnTo>
                <a:lnTo>
                  <a:pt x="0" y="9778694"/>
                </a:lnTo>
                <a:lnTo>
                  <a:pt x="0" y="0"/>
                </a:lnTo>
                <a:close/>
              </a:path>
            </a:pathLst>
          </a:custGeom>
          <a:blipFill>
            <a:blip r:embed="rId4"/>
            <a:stretch>
              <a:fillRect b="-9979"/>
            </a:stretch>
          </a:blipFill>
        </p:spPr>
        <p:txBody>
          <a:bodyPr/>
          <a:lstStyle/>
          <a:p>
            <a:endParaRPr lang="en-US" dirty="0"/>
          </a:p>
        </p:txBody>
      </p:sp>
      <p:pic>
        <p:nvPicPr>
          <p:cNvPr id="4" name="Picture 4">
            <a:extLst>
              <a:ext uri="{FF2B5EF4-FFF2-40B4-BE49-F238E27FC236}">
                <a16:creationId xmlns:a16="http://schemas.microsoft.com/office/drawing/2014/main" id="{2351E13E-6173-3AF6-FF5D-206DB84018C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12320F-D788-7BA8-B917-AB74D8454D5B}"/>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9" name="Rectangle 8">
            <a:extLst>
              <a:ext uri="{FF2B5EF4-FFF2-40B4-BE49-F238E27FC236}">
                <a16:creationId xmlns:a16="http://schemas.microsoft.com/office/drawing/2014/main" id="{0D68A85A-6977-8B79-6D9A-D1877B4669E2}"/>
              </a:ext>
            </a:extLst>
          </p:cNvPr>
          <p:cNvSpPr/>
          <p:nvPr/>
        </p:nvSpPr>
        <p:spPr>
          <a:xfrm>
            <a:off x="788723" y="1629485"/>
            <a:ext cx="5204603" cy="42988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0">
            <a:extLst>
              <a:ext uri="{FF2B5EF4-FFF2-40B4-BE49-F238E27FC236}">
                <a16:creationId xmlns:a16="http://schemas.microsoft.com/office/drawing/2014/main" id="{1B0A0C38-C1B8-0C49-9203-EF169ED76CF6}"/>
              </a:ext>
            </a:extLst>
          </p:cNvPr>
          <p:cNvSpPr>
            <a:spLocks noGrp="1"/>
          </p:cNvSpPr>
          <p:nvPr>
            <p:ph type="body" idx="4294967295"/>
          </p:nvPr>
        </p:nvSpPr>
        <p:spPr>
          <a:xfrm>
            <a:off x="1140968" y="1826703"/>
            <a:ext cx="4495800" cy="349370"/>
          </a:xfrm>
        </p:spPr>
        <p:txBody>
          <a:bodyPr vert="horz" lIns="0" tIns="0" rIns="0" bIns="0" rtlCol="0" anchor="t">
            <a:noAutofit/>
          </a:bodyPr>
          <a:lstStyle/>
          <a:p>
            <a:pPr marL="0" indent="0" algn="ctr">
              <a:buNone/>
            </a:pPr>
            <a:r>
              <a:rPr lang="en-US" sz="2000" b="1" dirty="0">
                <a:solidFill>
                  <a:schemeClr val="bg1"/>
                </a:solidFill>
                <a:latin typeface="Aharoni"/>
                <a:cs typeface="Aharoni"/>
              </a:rPr>
              <a:t>Past reporting period</a:t>
            </a:r>
            <a:endParaRPr lang="en-US" sz="2000" dirty="0">
              <a:solidFill>
                <a:schemeClr val="bg1"/>
              </a:solidFill>
              <a:latin typeface="Aharoni"/>
              <a:cs typeface="Aharoni"/>
            </a:endParaRPr>
          </a:p>
        </p:txBody>
      </p:sp>
      <p:sp>
        <p:nvSpPr>
          <p:cNvPr id="22" name="Content Placeholder 21" descr="Four bullet points describing Past Reporting Period">
            <a:extLst>
              <a:ext uri="{FF2B5EF4-FFF2-40B4-BE49-F238E27FC236}">
                <a16:creationId xmlns:a16="http://schemas.microsoft.com/office/drawing/2014/main" id="{B132A175-93CC-6440-9229-72EE526E18AF}"/>
              </a:ext>
            </a:extLst>
          </p:cNvPr>
          <p:cNvSpPr>
            <a:spLocks noGrp="1"/>
          </p:cNvSpPr>
          <p:nvPr>
            <p:ph idx="1"/>
          </p:nvPr>
        </p:nvSpPr>
        <p:spPr>
          <a:xfrm>
            <a:off x="839044" y="2177825"/>
            <a:ext cx="5114027" cy="2742280"/>
          </a:xfrm>
        </p:spPr>
        <p:txBody>
          <a:bodyPr vert="horz" lIns="0" tIns="0" rIns="0" bIns="0" rtlCol="0" anchor="t">
            <a:noAutofit/>
          </a:bodyPr>
          <a:lstStyle/>
          <a:p>
            <a:pPr marL="285750" indent="-285750">
              <a:buFont typeface="Wingdings" pitchFamily="2" charset="2"/>
              <a:buChar char="Ø"/>
            </a:pPr>
            <a:endParaRPr lang="en-US" sz="1400" dirty="0">
              <a:solidFill>
                <a:schemeClr val="bg1"/>
              </a:solidFill>
              <a:latin typeface="Arial"/>
              <a:cs typeface="Arial"/>
            </a:endParaRPr>
          </a:p>
          <a:p>
            <a:pPr marL="285750" indent="-285750">
              <a:buFont typeface="Wingdings" pitchFamily="2" charset="2"/>
              <a:buChar char="Ø"/>
            </a:pPr>
            <a:r>
              <a:rPr lang="en-US" sz="1400" dirty="0">
                <a:solidFill>
                  <a:schemeClr val="bg1"/>
                </a:solidFill>
                <a:latin typeface="Arial"/>
                <a:cs typeface="Arial"/>
              </a:rPr>
              <a:t>Code of Federal Regulations – petition for amendment submitted to USCG on December 14, 2022; receipt acknowledged February 1, 2023</a:t>
            </a:r>
          </a:p>
          <a:p>
            <a:pPr marL="285750" indent="-285750">
              <a:buFont typeface="Wingdings" pitchFamily="2" charset="2"/>
              <a:buChar char="Ø"/>
            </a:pPr>
            <a:r>
              <a:rPr lang="en-US" sz="1400" b="0" i="0" dirty="0">
                <a:solidFill>
                  <a:schemeClr val="bg1"/>
                </a:solidFill>
                <a:effectLst/>
                <a:latin typeface="Arial"/>
                <a:cs typeface="Arial"/>
              </a:rPr>
              <a:t>Response received from U.S. Coast Guard on 5/18/23</a:t>
            </a:r>
            <a:endParaRPr lang="en-US" sz="1400" dirty="0">
              <a:solidFill>
                <a:schemeClr val="bg1"/>
              </a:solidFill>
              <a:latin typeface="Arial"/>
              <a:cs typeface="Arial"/>
            </a:endParaRPr>
          </a:p>
          <a:p>
            <a:pPr marL="285750" indent="-285750">
              <a:buFont typeface="Wingdings" pitchFamily="2" charset="2"/>
              <a:buChar char="Ø"/>
            </a:pPr>
            <a:r>
              <a:rPr lang="en-US" sz="1400" dirty="0">
                <a:solidFill>
                  <a:schemeClr val="bg1"/>
                </a:solidFill>
                <a:latin typeface="Arial"/>
                <a:cs typeface="Arial"/>
              </a:rPr>
              <a:t>CFR section 110.126a, the Coast Guard authority for operational management is delegated to the Richardson Bay Regional Authority and the County of Marin. </a:t>
            </a:r>
          </a:p>
          <a:p>
            <a:pPr marL="285750" indent="-285750">
              <a:buFont typeface="Wingdings" pitchFamily="2" charset="2"/>
              <a:buChar char="Ø"/>
            </a:pPr>
            <a:r>
              <a:rPr lang="en-US" sz="1400" dirty="0">
                <a:solidFill>
                  <a:schemeClr val="bg1"/>
                </a:solidFill>
                <a:latin typeface="Arial"/>
                <a:cs typeface="Arial"/>
              </a:rPr>
              <a:t>This specifically allows the management of the Special Anchorage Area by local authorities to establish requirements on matters including the anchorage of vessels, placement of moorings, and use of anchored and moored vessels within the special anchorage area.</a:t>
            </a:r>
            <a:endParaRPr lang="en-US" dirty="0">
              <a:solidFill>
                <a:schemeClr val="bg1"/>
              </a:solidFill>
              <a:latin typeface="Arial"/>
              <a:cs typeface="Arial"/>
            </a:endParaRPr>
          </a:p>
        </p:txBody>
      </p:sp>
    </p:spTree>
    <p:extLst>
      <p:ext uri="{BB962C8B-B14F-4D97-AF65-F5344CB8AC3E}">
        <p14:creationId xmlns:p14="http://schemas.microsoft.com/office/powerpoint/2010/main" val="255502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217913-6F21-A4AF-FE5E-AAEDD036C001}"/>
              </a:ext>
            </a:extLst>
          </p:cNvPr>
          <p:cNvSpPr>
            <a:spLocks noGrp="1"/>
          </p:cNvSpPr>
          <p:nvPr>
            <p:ph type="sldNum" sz="quarter" idx="11"/>
          </p:nvPr>
        </p:nvSpPr>
        <p:spPr/>
        <p:txBody>
          <a:bodyPr/>
          <a:lstStyle/>
          <a:p>
            <a:fld id="{75DF2D63-3FF5-D547-96B9-BE9CCD1ABA58}" type="slidenum">
              <a:rPr lang="en-US" smtClean="0"/>
              <a:t>7</a:t>
            </a:fld>
            <a:endParaRPr lang="en-US" dirty="0"/>
          </a:p>
        </p:txBody>
      </p:sp>
      <p:sp>
        <p:nvSpPr>
          <p:cNvPr id="5" name="Footer Placeholder 4">
            <a:extLst>
              <a:ext uri="{FF2B5EF4-FFF2-40B4-BE49-F238E27FC236}">
                <a16:creationId xmlns:a16="http://schemas.microsoft.com/office/drawing/2014/main" id="{8CBBFCCD-FEC3-64DF-BCB7-FE04F779D2E7}"/>
              </a:ext>
            </a:extLst>
          </p:cNvPr>
          <p:cNvSpPr>
            <a:spLocks noGrp="1"/>
          </p:cNvSpPr>
          <p:nvPr>
            <p:ph type="ftr" sz="quarter" idx="12"/>
          </p:nvPr>
        </p:nvSpPr>
        <p:spPr/>
        <p:txBody>
          <a:bodyPr/>
          <a:lstStyle/>
          <a:p>
            <a:r>
              <a:rPr lang="en-US" dirty="0"/>
              <a:t>presentation title</a:t>
            </a:r>
          </a:p>
        </p:txBody>
      </p:sp>
      <p:pic>
        <p:nvPicPr>
          <p:cNvPr id="9" name="Picture Placeholder 38" descr="White DNA structure">
            <a:extLst>
              <a:ext uri="{FF2B5EF4-FFF2-40B4-BE49-F238E27FC236}">
                <a16:creationId xmlns:a16="http://schemas.microsoft.com/office/drawing/2014/main" id="{65DAE426-ACDB-734A-0C4F-5C8024FAF5AB}"/>
              </a:ext>
            </a:extLst>
          </p:cNvPr>
          <p:cNvPicPr>
            <a:picLocks noChangeAspect="1"/>
          </p:cNvPicPr>
          <p:nvPr/>
        </p:nvPicPr>
        <p:blipFill rotWithShape="1">
          <a:blip r:embed="rId2">
            <a:extLst>
              <a:ext uri="{28A0092B-C50C-407E-A947-70E740481C1C}">
                <a14:useLocalDpi xmlns:a14="http://schemas.microsoft.com/office/drawing/2010/main" val="0"/>
              </a:ext>
            </a:extLst>
          </a:blip>
          <a:srcRect t="12" b="12"/>
          <a:stretch/>
        </p:blipFill>
        <p:spPr>
          <a:xfrm>
            <a:off x="0" y="105042"/>
            <a:ext cx="6124426" cy="6813343"/>
          </a:xfrm>
          <a:prstGeom prst="rect">
            <a:avLst/>
          </a:prstGeom>
        </p:spPr>
      </p:pic>
      <p:sp>
        <p:nvSpPr>
          <p:cNvPr id="2" name="Title 1" descr="Title: Legal Opinion&#10;">
            <a:extLst>
              <a:ext uri="{FF2B5EF4-FFF2-40B4-BE49-F238E27FC236}">
                <a16:creationId xmlns:a16="http://schemas.microsoft.com/office/drawing/2014/main" id="{3A1C385C-B0FB-F611-CC41-55B5A920A6A4}"/>
              </a:ext>
            </a:extLst>
          </p:cNvPr>
          <p:cNvSpPr>
            <a:spLocks noGrp="1"/>
          </p:cNvSpPr>
          <p:nvPr>
            <p:ph type="title"/>
          </p:nvPr>
        </p:nvSpPr>
        <p:spPr>
          <a:xfrm>
            <a:off x="-2359345" y="210779"/>
            <a:ext cx="10675209" cy="349938"/>
          </a:xfrm>
        </p:spPr>
        <p:txBody>
          <a:bodyPr/>
          <a:lstStyle/>
          <a:p>
            <a:r>
              <a:rPr lang="en-US" sz="3200" dirty="0">
                <a:latin typeface="Aharoni" panose="02010803020104030203" pitchFamily="2" charset="-79"/>
                <a:cs typeface="Aharoni" panose="02010803020104030203" pitchFamily="2" charset="-79"/>
              </a:rPr>
              <a:t>Legal opinion</a:t>
            </a:r>
            <a:br>
              <a:rPr lang="en-US" dirty="0"/>
            </a:br>
            <a:endParaRPr lang="en-US" dirty="0"/>
          </a:p>
        </p:txBody>
      </p:sp>
      <p:sp>
        <p:nvSpPr>
          <p:cNvPr id="3" name="Content Placeholder 2" descr="Right side of page 7.: &#10;1 bullet point with details of Judge Orricks' opinion.">
            <a:extLst>
              <a:ext uri="{FF2B5EF4-FFF2-40B4-BE49-F238E27FC236}">
                <a16:creationId xmlns:a16="http://schemas.microsoft.com/office/drawing/2014/main" id="{75266BA6-0C16-20BA-057E-2AC8350306BF}"/>
              </a:ext>
            </a:extLst>
          </p:cNvPr>
          <p:cNvSpPr>
            <a:spLocks noGrp="1"/>
          </p:cNvSpPr>
          <p:nvPr>
            <p:ph idx="1"/>
          </p:nvPr>
        </p:nvSpPr>
        <p:spPr>
          <a:xfrm>
            <a:off x="6496358" y="1329933"/>
            <a:ext cx="5520906" cy="1465025"/>
          </a:xfrm>
        </p:spPr>
        <p:txBody>
          <a:bodyPr/>
          <a:lstStyle/>
          <a:p>
            <a:pPr>
              <a:buFont typeface="Wingdings" panose="05000000000000000000" pitchFamily="2" charset="2"/>
              <a:buChar char="Ø"/>
            </a:pPr>
            <a:endParaRPr lang="en-US" sz="1400" i="1" dirty="0">
              <a:solidFill>
                <a:schemeClr val="bg1"/>
              </a:solidFill>
              <a:latin typeface="Arial" panose="020B0604020202020204" pitchFamily="34" charset="0"/>
              <a:cs typeface="Arial" panose="020B0604020202020204" pitchFamily="34" charset="0"/>
            </a:endParaRPr>
          </a:p>
          <a:p>
            <a:pPr>
              <a:lnSpc>
                <a:spcPct val="107000"/>
              </a:lnSpc>
              <a:spcBef>
                <a:spcPts val="0"/>
              </a:spcBef>
              <a:buFont typeface="Wingdings" panose="05000000000000000000" pitchFamily="2" charset="2"/>
              <a:buChar char="Ø"/>
            </a:pPr>
            <a:r>
              <a:rPr lang="en-US" sz="1800" i="1"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Defendants also contend that throughout the FAC </a:t>
            </a:r>
            <a:r>
              <a:rPr lang="en-US" sz="1800" i="1" kern="100" dirty="0">
                <a:effectLst/>
                <a:highlight>
                  <a:srgbClr val="000000"/>
                </a:highlight>
                <a:latin typeface="Calibri" panose="020F0502020204030204" pitchFamily="34" charset="0"/>
                <a:ea typeface="Calibri" panose="020F0502020204030204" pitchFamily="34" charset="0"/>
                <a:cs typeface="Calibri" panose="020F0502020204030204" pitchFamily="34" charset="0"/>
              </a:rPr>
              <a:t>Roark</a:t>
            </a:r>
            <a:r>
              <a:rPr lang="en-US" sz="1800" i="1"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r>
              <a:rPr lang="en-US" sz="1800" i="1" kern="100" dirty="0">
                <a:solidFill>
                  <a:srgbClr val="FFFFFF"/>
                </a:solidFill>
                <a:effectLst/>
                <a:highlight>
                  <a:srgbClr val="0000FF"/>
                </a:highlight>
                <a:latin typeface="Calibri" panose="020F0502020204030204" pitchFamily="34" charset="0"/>
                <a:ea typeface="Calibri" panose="020F0502020204030204" pitchFamily="34" charset="0"/>
                <a:cs typeface="Calibri" panose="020F0502020204030204" pitchFamily="34" charset="0"/>
              </a:rPr>
              <a:t>argues or implies that RBRA’s anchorage ordinance is preempted by federal law. </a:t>
            </a:r>
            <a:r>
              <a:rPr lang="en-US" sz="1800" i="1"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See, e.g., FAC ¶ 145 (“anchoring permit application violates the Supremacy Clause because it effectively bans all anchoring within the federally designated anchorage outlines in </a:t>
            </a:r>
            <a:r>
              <a:rPr lang="en-US" sz="1800" i="1" kern="100" dirty="0">
                <a:solidFill>
                  <a:srgbClr val="FFFFFF"/>
                </a:solidFill>
                <a:effectLst/>
                <a:highlight>
                  <a:srgbClr val="0000FF"/>
                </a:highlight>
                <a:latin typeface="Calibri" panose="020F0502020204030204" pitchFamily="34" charset="0"/>
                <a:ea typeface="Calibri" panose="020F0502020204030204" pitchFamily="34" charset="0"/>
                <a:cs typeface="Calibri" panose="020F0502020204030204" pitchFamily="34" charset="0"/>
              </a:rPr>
              <a:t>33 C.F.R. 110.126(a)”). I agree that no regulation or federal authority identified by </a:t>
            </a:r>
            <a:r>
              <a:rPr lang="en-US" sz="1800" i="1" kern="100" dirty="0">
                <a:effectLst/>
                <a:highlight>
                  <a:srgbClr val="000000"/>
                </a:highlight>
                <a:latin typeface="Calibri" panose="020F0502020204030204" pitchFamily="34" charset="0"/>
                <a:ea typeface="Calibri" panose="020F0502020204030204" pitchFamily="34" charset="0"/>
                <a:cs typeface="Calibri" panose="020F0502020204030204" pitchFamily="34" charset="0"/>
              </a:rPr>
              <a:t>Roark</a:t>
            </a:r>
            <a:r>
              <a:rPr lang="en-US" sz="1800" i="1" kern="100" dirty="0">
                <a:solidFill>
                  <a:srgbClr val="FFFFFF"/>
                </a:solidFill>
                <a:effectLst/>
                <a:highlight>
                  <a:srgbClr val="0000FF"/>
                </a:highlight>
                <a:latin typeface="Calibri" panose="020F0502020204030204" pitchFamily="34" charset="0"/>
                <a:ea typeface="Calibri" panose="020F0502020204030204" pitchFamily="34" charset="0"/>
                <a:cs typeface="Calibri" panose="020F0502020204030204" pitchFamily="34" charset="0"/>
              </a:rPr>
              <a:t> preempts the authority of RBRA to control anchorages in Richardson’s Bay. Instead, the federal regulations he identified establish Richardson’s Bay as a “special anchorage area” and direct mariners to comply with the RBRA’s Permit Scheme.</a:t>
            </a:r>
            <a:r>
              <a:rPr lang="en-US" sz="1800" i="1"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Significantly, the Ninth Circuit has expressly rejected the argument that the special anchorage designations conflict with local ordinances requiring permits to stay beyond 72 hours.</a:t>
            </a:r>
            <a:endParaRPr lang="en-US" sz="1800" i="1" kern="1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buFont typeface="Wingdings" panose="05000000000000000000" pitchFamily="2" charset="2"/>
              <a:buChar char="Ø"/>
            </a:pPr>
            <a:endParaRPr lang="en-US" sz="1800" i="1" kern="100" dirty="0">
              <a:solidFill>
                <a:schemeClr val="bg1"/>
              </a:solidFill>
              <a:highlight>
                <a:srgbClr val="0000FF"/>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descr="Text describing Order on December 1, 2023 by Judge William H Orrick dismissing a claim against RBRA">
            <a:extLst>
              <a:ext uri="{FF2B5EF4-FFF2-40B4-BE49-F238E27FC236}">
                <a16:creationId xmlns:a16="http://schemas.microsoft.com/office/drawing/2014/main" id="{E1585239-8CD1-B9CF-68FD-C64D760D0585}"/>
              </a:ext>
            </a:extLst>
          </p:cNvPr>
          <p:cNvSpPr txBox="1"/>
          <p:nvPr/>
        </p:nvSpPr>
        <p:spPr>
          <a:xfrm>
            <a:off x="664234" y="1535501"/>
            <a:ext cx="4994694" cy="4308872"/>
          </a:xfrm>
          <a:prstGeom prst="rect">
            <a:avLst/>
          </a:prstGeom>
          <a:solidFill>
            <a:schemeClr val="accent1"/>
          </a:solidFill>
        </p:spPr>
        <p:txBody>
          <a:bodyPr wrap="square" rtlCol="0">
            <a:spAutoFit/>
          </a:bodyPr>
          <a:lstStyle/>
          <a:p>
            <a:endParaRPr lang="en-US" sz="2000" dirty="0">
              <a:solidFill>
                <a:schemeClr val="bg1"/>
              </a:solidFill>
              <a:latin typeface="Aharoni" panose="02010803020104030203" pitchFamily="2" charset="-79"/>
              <a:cs typeface="Aharoni" panose="02010803020104030203" pitchFamily="2" charset="-79"/>
            </a:endParaRPr>
          </a:p>
          <a:p>
            <a:endParaRPr lang="en-US" sz="2000" dirty="0">
              <a:solidFill>
                <a:schemeClr val="bg1"/>
              </a:solidFill>
              <a:latin typeface="Aharoni" panose="02010803020104030203" pitchFamily="2" charset="-79"/>
              <a:cs typeface="Aharoni" panose="02010803020104030203" pitchFamily="2" charset="-79"/>
            </a:endParaRPr>
          </a:p>
          <a:p>
            <a:r>
              <a:rPr lang="en-US" sz="2000" dirty="0">
                <a:solidFill>
                  <a:schemeClr val="bg1"/>
                </a:solidFill>
                <a:latin typeface="Aharoni" panose="02010803020104030203" pitchFamily="2" charset="-79"/>
                <a:cs typeface="Aharoni" panose="02010803020104030203" pitchFamily="2" charset="-79"/>
              </a:rPr>
              <a:t>On December 1. 2023 Judge William H Orrick provided an order to dismiss without leave to amend, a claim against RBRA with language that supports RBRA’s position and codes regarding Richardson Bay.  </a:t>
            </a:r>
          </a:p>
          <a:p>
            <a:endParaRPr lang="en-US" sz="2000" dirty="0">
              <a:solidFill>
                <a:schemeClr val="bg1"/>
              </a:solidFill>
              <a:latin typeface="Aharoni" panose="02010803020104030203" pitchFamily="2" charset="-79"/>
              <a:cs typeface="Aharoni" panose="02010803020104030203" pitchFamily="2" charset="-79"/>
            </a:endParaRPr>
          </a:p>
          <a:p>
            <a:r>
              <a:rPr lang="en-US" sz="2000" dirty="0">
                <a:solidFill>
                  <a:schemeClr val="bg1"/>
                </a:solidFill>
                <a:latin typeface="Aharoni" panose="02010803020104030203" pitchFamily="2" charset="-79"/>
                <a:cs typeface="Aharoni" panose="02010803020104030203" pitchFamily="2" charset="-79"/>
              </a:rPr>
              <a:t>When CFR 33.110.126(a)  was identified, the Judge opined  the following</a:t>
            </a:r>
          </a:p>
          <a:p>
            <a:endParaRPr lang="en-US"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a:p>
            <a:endParaRPr lang="en-US" sz="1800" dirty="0">
              <a:solidFill>
                <a:schemeClr val="bg1"/>
              </a:solidFill>
              <a:latin typeface="Aharoni" panose="02010803020104030203" pitchFamily="2" charset="-79"/>
              <a:cs typeface="Aharoni" panose="02010803020104030203" pitchFamily="2" charset="-79"/>
            </a:endParaRPr>
          </a:p>
        </p:txBody>
      </p:sp>
      <p:pic>
        <p:nvPicPr>
          <p:cNvPr id="11" name="Picture 4">
            <a:extLst>
              <a:ext uri="{FF2B5EF4-FFF2-40B4-BE49-F238E27FC236}">
                <a16:creationId xmlns:a16="http://schemas.microsoft.com/office/drawing/2014/main" id="{7F4F1865-36AA-BDB4-6060-5A53900C171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C8C158-59E6-9600-1130-AB465FBA23B5}"/>
              </a:ext>
            </a:extLst>
          </p:cNvPr>
          <p:cNvSpPr txBox="1"/>
          <p:nvPr/>
        </p:nvSpPr>
        <p:spPr>
          <a:xfrm>
            <a:off x="11151436" y="874259"/>
            <a:ext cx="940947" cy="246221"/>
          </a:xfrm>
          <a:prstGeom prst="rect">
            <a:avLst/>
          </a:prstGeom>
          <a:noFill/>
        </p:spPr>
        <p:txBody>
          <a:bodyPr wrap="square" rtlCol="0">
            <a:spAutoFit/>
          </a:bodyPr>
          <a:lstStyle/>
          <a:p>
            <a:pPr algn="ctr"/>
            <a:r>
              <a:rPr lang="en-US" sz="1000" b="1" dirty="0">
                <a:solidFill>
                  <a:schemeClr val="bg1"/>
                </a:solidFill>
                <a:latin typeface="Aharoni"/>
                <a:cs typeface="Aharoni"/>
              </a:rPr>
              <a:t>rbra.ca.gov</a:t>
            </a:r>
          </a:p>
        </p:txBody>
      </p:sp>
    </p:spTree>
    <p:extLst>
      <p:ext uri="{BB962C8B-B14F-4D97-AF65-F5344CB8AC3E}">
        <p14:creationId xmlns:p14="http://schemas.microsoft.com/office/powerpoint/2010/main" val="3726440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217913-6F21-A4AF-FE5E-AAEDD036C001}"/>
              </a:ext>
            </a:extLst>
          </p:cNvPr>
          <p:cNvSpPr>
            <a:spLocks noGrp="1"/>
          </p:cNvSpPr>
          <p:nvPr>
            <p:ph type="sldNum" sz="quarter" idx="11"/>
          </p:nvPr>
        </p:nvSpPr>
        <p:spPr/>
        <p:txBody>
          <a:bodyPr/>
          <a:lstStyle/>
          <a:p>
            <a:fld id="{75DF2D63-3FF5-D547-96B9-BE9CCD1ABA58}" type="slidenum">
              <a:rPr lang="en-US" smtClean="0"/>
              <a:t>8</a:t>
            </a:fld>
            <a:endParaRPr lang="en-US" dirty="0"/>
          </a:p>
        </p:txBody>
      </p:sp>
      <p:sp>
        <p:nvSpPr>
          <p:cNvPr id="5" name="Footer Placeholder 4">
            <a:extLst>
              <a:ext uri="{FF2B5EF4-FFF2-40B4-BE49-F238E27FC236}">
                <a16:creationId xmlns:a16="http://schemas.microsoft.com/office/drawing/2014/main" id="{8CBBFCCD-FEC3-64DF-BCB7-FE04F779D2E7}"/>
              </a:ext>
            </a:extLst>
          </p:cNvPr>
          <p:cNvSpPr>
            <a:spLocks noGrp="1"/>
          </p:cNvSpPr>
          <p:nvPr>
            <p:ph type="ftr" sz="quarter" idx="12"/>
          </p:nvPr>
        </p:nvSpPr>
        <p:spPr/>
        <p:txBody>
          <a:bodyPr/>
          <a:lstStyle/>
          <a:p>
            <a:r>
              <a:rPr lang="en-US"/>
              <a:t>presentation title</a:t>
            </a:r>
            <a:endParaRPr lang="en-US" dirty="0"/>
          </a:p>
        </p:txBody>
      </p:sp>
      <p:pic>
        <p:nvPicPr>
          <p:cNvPr id="9" name="Picture Placeholder 38" descr="White DNA structure">
            <a:extLst>
              <a:ext uri="{FF2B5EF4-FFF2-40B4-BE49-F238E27FC236}">
                <a16:creationId xmlns:a16="http://schemas.microsoft.com/office/drawing/2014/main" id="{65DAE426-ACDB-734A-0C4F-5C8024FAF5AB}"/>
              </a:ext>
            </a:extLst>
          </p:cNvPr>
          <p:cNvPicPr>
            <a:picLocks noChangeAspect="1"/>
          </p:cNvPicPr>
          <p:nvPr/>
        </p:nvPicPr>
        <p:blipFill rotWithShape="1">
          <a:blip r:embed="rId2">
            <a:extLst>
              <a:ext uri="{28A0092B-C50C-407E-A947-70E740481C1C}">
                <a14:useLocalDpi xmlns:a14="http://schemas.microsoft.com/office/drawing/2010/main" val="0"/>
              </a:ext>
            </a:extLst>
          </a:blip>
          <a:srcRect t="12" b="12"/>
          <a:stretch/>
        </p:blipFill>
        <p:spPr>
          <a:xfrm>
            <a:off x="0" y="121307"/>
            <a:ext cx="6124426" cy="6918385"/>
          </a:xfrm>
          <a:prstGeom prst="rect">
            <a:avLst/>
          </a:prstGeom>
        </p:spPr>
      </p:pic>
      <p:sp>
        <p:nvSpPr>
          <p:cNvPr id="2" name="Title 1" descr="Legal Opinion Continued&#10;The opinion is still subject to appeal&#10;regarding anchoring and living aboard on Richardson Bay">
            <a:extLst>
              <a:ext uri="{FF2B5EF4-FFF2-40B4-BE49-F238E27FC236}">
                <a16:creationId xmlns:a16="http://schemas.microsoft.com/office/drawing/2014/main" id="{3A1C385C-B0FB-F611-CC41-55B5A920A6A4}"/>
              </a:ext>
            </a:extLst>
          </p:cNvPr>
          <p:cNvSpPr>
            <a:spLocks noGrp="1"/>
          </p:cNvSpPr>
          <p:nvPr>
            <p:ph type="title"/>
          </p:nvPr>
        </p:nvSpPr>
        <p:spPr>
          <a:xfrm>
            <a:off x="-2359345" y="210779"/>
            <a:ext cx="10675209" cy="349938"/>
          </a:xfrm>
        </p:spPr>
        <p:txBody>
          <a:bodyPr/>
          <a:lstStyle/>
          <a:p>
            <a:r>
              <a:rPr lang="en-US" sz="3200" dirty="0">
                <a:latin typeface="Aharoni" panose="02010803020104030203" pitchFamily="2" charset="-79"/>
                <a:cs typeface="Aharoni" panose="02010803020104030203" pitchFamily="2" charset="-79"/>
              </a:rPr>
              <a:t>Legal opinion, </a:t>
            </a: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CONTINUED</a:t>
            </a:r>
            <a:br>
              <a:rPr lang="en-US" dirty="0"/>
            </a:br>
            <a:endParaRPr lang="en-US" dirty="0"/>
          </a:p>
        </p:txBody>
      </p:sp>
      <p:sp>
        <p:nvSpPr>
          <p:cNvPr id="3" name="Content Placeholder 2" descr="Right side of page 8&#10;two bullet points detailing more of Judge Orricks' opinion">
            <a:extLst>
              <a:ext uri="{FF2B5EF4-FFF2-40B4-BE49-F238E27FC236}">
                <a16:creationId xmlns:a16="http://schemas.microsoft.com/office/drawing/2014/main" id="{75266BA6-0C16-20BA-057E-2AC8350306BF}"/>
              </a:ext>
            </a:extLst>
          </p:cNvPr>
          <p:cNvSpPr>
            <a:spLocks noGrp="1"/>
          </p:cNvSpPr>
          <p:nvPr>
            <p:ph idx="1"/>
          </p:nvPr>
        </p:nvSpPr>
        <p:spPr>
          <a:xfrm>
            <a:off x="6492241" y="1216152"/>
            <a:ext cx="5385815" cy="1536192"/>
          </a:xfrm>
        </p:spPr>
        <p:txBody>
          <a:bodyPr/>
          <a:lstStyle/>
          <a:p>
            <a:pPr>
              <a:buFont typeface="Wingdings" panose="05000000000000000000" pitchFamily="2" charset="2"/>
              <a:buChar char="Ø"/>
            </a:pPr>
            <a:endParaRPr lang="en-US" sz="1400" dirty="0">
              <a:solidFill>
                <a:schemeClr val="bg1"/>
              </a:solidFill>
              <a:latin typeface="Aharoni" panose="02010803020104030203" pitchFamily="2" charset="-79"/>
              <a:cs typeface="Aharoni" panose="02010803020104030203" pitchFamily="2" charset="-79"/>
            </a:endParaRPr>
          </a:p>
          <a:p>
            <a:pPr marR="0" lvl="0">
              <a:lnSpc>
                <a:spcPct val="107000"/>
              </a:lnSpc>
              <a:spcBef>
                <a:spcPts val="0"/>
              </a:spcBef>
              <a:spcAft>
                <a:spcPts val="0"/>
              </a:spcAft>
              <a:buFont typeface="Wingdings" panose="05000000000000000000" pitchFamily="2" charset="2"/>
              <a:buChar char="Ø"/>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But I agree that to the extent </a:t>
            </a:r>
            <a:r>
              <a:rPr lang="en-US" sz="1800" i="1"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Roark</a:t>
            </a: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is alleging a stand-alone constitutional entitlement to anchor where he chooses, the </a:t>
            </a:r>
            <a:r>
              <a:rPr lang="en-US" sz="1800" i="1" kern="100" dirty="0">
                <a:solidFill>
                  <a:schemeClr val="bg1"/>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United States’ constitution does not confer a blanket right to anchor in Richardson’s Bay. </a:t>
            </a: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See Graf v. San Diego Unified Port Dist., 7 Cal. App. 4th 1224, 1232 (1992) </a:t>
            </a:r>
            <a:r>
              <a:rPr lang="en-US" sz="1800" i="1" kern="100" dirty="0">
                <a:solidFill>
                  <a:schemeClr val="bg1"/>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(“Boaters do not have a constitutional right to unregulated long-term anchorage in public navigable waters.”).</a:t>
            </a:r>
          </a:p>
          <a:p>
            <a:pPr marR="0" lvl="0">
              <a:lnSpc>
                <a:spcPct val="107000"/>
              </a:lnSpc>
              <a:spcBef>
                <a:spcPts val="0"/>
              </a:spcBef>
              <a:spcAft>
                <a:spcPts val="0"/>
              </a:spcAft>
              <a:buFont typeface="Wingdings" panose="05000000000000000000" pitchFamily="2" charset="2"/>
              <a:buChar char="Ø"/>
            </a:pPr>
            <a:endParaRPr lang="en-US" sz="1800" i="1" kern="100" dirty="0">
              <a:solidFill>
                <a:schemeClr val="bg1"/>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Wingdings" panose="05000000000000000000" pitchFamily="2" charset="2"/>
              <a:buChar char="Ø"/>
            </a:pP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Defendants argue that </a:t>
            </a:r>
            <a:r>
              <a:rPr lang="en-US" sz="1800" i="1" kern="100" dirty="0">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Roark</a:t>
            </a: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lacks standing to bring a procedural due process claim because he has not applied for a Permit (Mot. at 8-9) </a:t>
            </a:r>
            <a:r>
              <a:rPr lang="en-US" sz="1800" i="1" kern="100" dirty="0">
                <a:solidFill>
                  <a:schemeClr val="bg1"/>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and admits that he intends to live on his boat in Richardson’s Bay, which is not allowed under RBRA Code §3.04.020 and means that he would be denied a Permit. See Mot. at 8-9; RBRA Code 3.04.020 (“Living aboard a houseboat or vessel anchored or moored in Richardson’s Bay is prohibited. </a:t>
            </a:r>
          </a:p>
          <a:p>
            <a:pPr>
              <a:buFont typeface="Wingdings" panose="05000000000000000000" pitchFamily="2" charset="2"/>
              <a:buChar char="Ø"/>
            </a:pPr>
            <a:endParaRPr lang="en-US" dirty="0"/>
          </a:p>
        </p:txBody>
      </p:sp>
      <p:sp>
        <p:nvSpPr>
          <p:cNvPr id="10" name="TextBox 9">
            <a:extLst>
              <a:ext uri="{FF2B5EF4-FFF2-40B4-BE49-F238E27FC236}">
                <a16:creationId xmlns:a16="http://schemas.microsoft.com/office/drawing/2014/main" id="{E1585239-8CD1-B9CF-68FD-C64D760D0585}"/>
              </a:ext>
            </a:extLst>
          </p:cNvPr>
          <p:cNvSpPr txBox="1"/>
          <p:nvPr/>
        </p:nvSpPr>
        <p:spPr>
          <a:xfrm>
            <a:off x="649224" y="1395234"/>
            <a:ext cx="4986769" cy="4093428"/>
          </a:xfrm>
          <a:prstGeom prst="rect">
            <a:avLst/>
          </a:prstGeom>
          <a:solidFill>
            <a:schemeClr val="accent1"/>
          </a:solidFill>
        </p:spPr>
        <p:txBody>
          <a:bodyPr wrap="square" rtlCol="0">
            <a:spAutoFit/>
          </a:bodyPr>
          <a:lstStyle/>
          <a:p>
            <a:endParaRPr lang="en-US"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a:p>
            <a:r>
              <a:rPr lang="en-US" sz="2000" dirty="0">
                <a:solidFill>
                  <a:schemeClr val="bg1"/>
                </a:solidFill>
                <a:latin typeface="Aharoni" panose="02010803020104030203" pitchFamily="2" charset="-79"/>
                <a:cs typeface="Aharoni" panose="02010803020104030203" pitchFamily="2" charset="-79"/>
              </a:rPr>
              <a:t>Although this opinion is still subject to appeal, it mentions more than once, regarding anchoring and living aboard on Richardson Bay. </a:t>
            </a:r>
          </a:p>
          <a:p>
            <a:endParaRPr lang="en-US" sz="1800"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a:p>
            <a:endParaRPr lang="en-US" sz="1800"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a:p>
            <a:endParaRPr lang="en-US" sz="1800" dirty="0">
              <a:solidFill>
                <a:schemeClr val="bg1"/>
              </a:solidFill>
              <a:latin typeface="Aharoni" panose="02010803020104030203" pitchFamily="2" charset="-79"/>
              <a:cs typeface="Aharoni" panose="02010803020104030203" pitchFamily="2" charset="-79"/>
            </a:endParaRPr>
          </a:p>
          <a:p>
            <a:endParaRPr lang="en-US" dirty="0">
              <a:solidFill>
                <a:schemeClr val="bg1"/>
              </a:solidFill>
              <a:latin typeface="Aharoni" panose="02010803020104030203" pitchFamily="2" charset="-79"/>
              <a:cs typeface="Aharoni" panose="02010803020104030203" pitchFamily="2" charset="-79"/>
            </a:endParaRPr>
          </a:p>
        </p:txBody>
      </p:sp>
      <p:pic>
        <p:nvPicPr>
          <p:cNvPr id="11" name="Picture 4">
            <a:extLst>
              <a:ext uri="{FF2B5EF4-FFF2-40B4-BE49-F238E27FC236}">
                <a16:creationId xmlns:a16="http://schemas.microsoft.com/office/drawing/2014/main" id="{7F4F1865-36AA-BDB4-6060-5A53900C171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6556" y="105042"/>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C8C158-59E6-9600-1130-AB465FBA23B5}"/>
              </a:ext>
            </a:extLst>
          </p:cNvPr>
          <p:cNvSpPr txBox="1"/>
          <p:nvPr/>
        </p:nvSpPr>
        <p:spPr>
          <a:xfrm>
            <a:off x="11151436" y="874259"/>
            <a:ext cx="940947" cy="246221"/>
          </a:xfrm>
          <a:prstGeom prst="rect">
            <a:avLst/>
          </a:prstGeom>
          <a:noFill/>
        </p:spPr>
        <p:txBody>
          <a:bodyPr wrap="square" rtlCol="0">
            <a:spAutoFit/>
          </a:bodyPr>
          <a:lstStyle/>
          <a:p>
            <a:pPr algn="ctr"/>
            <a:r>
              <a:rPr lang="en-US" sz="1000" b="1" dirty="0">
                <a:solidFill>
                  <a:schemeClr val="bg1"/>
                </a:solidFill>
                <a:latin typeface="Aharoni"/>
                <a:cs typeface="Aharoni"/>
              </a:rPr>
              <a:t>rbra.ca.gov</a:t>
            </a:r>
          </a:p>
        </p:txBody>
      </p:sp>
    </p:spTree>
    <p:extLst>
      <p:ext uri="{BB962C8B-B14F-4D97-AF65-F5344CB8AC3E}">
        <p14:creationId xmlns:p14="http://schemas.microsoft.com/office/powerpoint/2010/main" val="1677954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F16BFA-45F4-A669-4F06-D393668D0DBC}"/>
              </a:ext>
            </a:extLst>
          </p:cNvPr>
          <p:cNvSpPr/>
          <p:nvPr/>
        </p:nvSpPr>
        <p:spPr>
          <a:xfrm>
            <a:off x="5758476" y="0"/>
            <a:ext cx="6415307" cy="68702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Title: RBRA Update- Eelgrass">
            <a:extLst>
              <a:ext uri="{FF2B5EF4-FFF2-40B4-BE49-F238E27FC236}">
                <a16:creationId xmlns:a16="http://schemas.microsoft.com/office/drawing/2014/main" id="{FE92A9E4-3B33-8623-FB27-6D7248C372EA}"/>
              </a:ext>
            </a:extLst>
          </p:cNvPr>
          <p:cNvSpPr>
            <a:spLocks noGrp="1"/>
          </p:cNvSpPr>
          <p:nvPr>
            <p:ph type="title"/>
          </p:nvPr>
        </p:nvSpPr>
        <p:spPr>
          <a:xfrm>
            <a:off x="877824" y="4260673"/>
            <a:ext cx="3816097" cy="1511046"/>
          </a:xfrm>
        </p:spPr>
        <p:txBody>
          <a:bodyPr anchor="ctr"/>
          <a:lstStyle/>
          <a:p>
            <a:r>
              <a:rPr lang="en-US" sz="3200" dirty="0">
                <a:latin typeface="Aharoni" panose="02010803020104030203" pitchFamily="2" charset="-79"/>
                <a:cs typeface="Aharoni" panose="02010803020104030203" pitchFamily="2" charset="-79"/>
              </a:rPr>
              <a:t>RBRA Update: EELGRASS</a:t>
            </a:r>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9</a:t>
            </a:fld>
            <a:endParaRPr lang="en-US" dirty="0"/>
          </a:p>
        </p:txBody>
      </p:sp>
      <p:pic>
        <p:nvPicPr>
          <p:cNvPr id="8" name="Picture 4">
            <a:extLst>
              <a:ext uri="{FF2B5EF4-FFF2-40B4-BE49-F238E27FC236}">
                <a16:creationId xmlns:a16="http://schemas.microsoft.com/office/drawing/2014/main" id="{2A1DB8DD-6EAE-671A-634A-83247C5B91D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3607" y="102449"/>
            <a:ext cx="790708" cy="769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88BAB6-4E08-B3EF-88D4-4E1FB9311C81}"/>
              </a:ext>
            </a:extLst>
          </p:cNvPr>
          <p:cNvSpPr txBox="1"/>
          <p:nvPr/>
        </p:nvSpPr>
        <p:spPr>
          <a:xfrm>
            <a:off x="11081792" y="919921"/>
            <a:ext cx="1069191" cy="246221"/>
          </a:xfrm>
          <a:prstGeom prst="rect">
            <a:avLst/>
          </a:prstGeom>
          <a:noFill/>
        </p:spPr>
        <p:txBody>
          <a:bodyPr wrap="square" lIns="91440" tIns="45720" rIns="91440" bIns="45720" rtlCol="0" anchor="t">
            <a:spAutoFit/>
          </a:bodyPr>
          <a:lstStyle/>
          <a:p>
            <a:pPr algn="ctr"/>
            <a:r>
              <a:rPr lang="en-US" sz="1000" b="1" dirty="0">
                <a:solidFill>
                  <a:schemeClr val="bg1"/>
                </a:solidFill>
                <a:latin typeface="Aharoni"/>
                <a:cs typeface="Aharoni"/>
              </a:rPr>
              <a:t>rbra.ca.gov</a:t>
            </a:r>
          </a:p>
        </p:txBody>
      </p:sp>
      <p:sp>
        <p:nvSpPr>
          <p:cNvPr id="13" name="TextBox 12" descr="Right side of page 9.&#10;1. EPA Restoration Grant&#10;2. 2023 Monitoring Update">
            <a:extLst>
              <a:ext uri="{FF2B5EF4-FFF2-40B4-BE49-F238E27FC236}">
                <a16:creationId xmlns:a16="http://schemas.microsoft.com/office/drawing/2014/main" id="{1A12717E-33C2-3E37-F0E5-8485F9BCD138}"/>
              </a:ext>
            </a:extLst>
          </p:cNvPr>
          <p:cNvSpPr txBox="1"/>
          <p:nvPr/>
        </p:nvSpPr>
        <p:spPr>
          <a:xfrm>
            <a:off x="6388896" y="2827126"/>
            <a:ext cx="54214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dirty="0">
                <a:solidFill>
                  <a:schemeClr val="bg1"/>
                </a:solidFill>
                <a:latin typeface="Aharoni"/>
                <a:cs typeface="Aharoni"/>
              </a:rPr>
              <a:t>EPA Restoration Grant</a:t>
            </a:r>
          </a:p>
          <a:p>
            <a:pPr marL="457200" indent="-457200">
              <a:buAutoNum type="arabicPeriod"/>
            </a:pPr>
            <a:r>
              <a:rPr lang="en-US" sz="2000" dirty="0">
                <a:solidFill>
                  <a:schemeClr val="bg1"/>
                </a:solidFill>
                <a:latin typeface="Aharoni"/>
                <a:cs typeface="Aharoni"/>
              </a:rPr>
              <a:t>2023 Monitoring Update</a:t>
            </a:r>
          </a:p>
        </p:txBody>
      </p:sp>
      <p:sp>
        <p:nvSpPr>
          <p:cNvPr id="22" name="TextBox 21">
            <a:extLst>
              <a:ext uri="{FF2B5EF4-FFF2-40B4-BE49-F238E27FC236}">
                <a16:creationId xmlns:a16="http://schemas.microsoft.com/office/drawing/2014/main" id="{9899510B-E2F7-FA4B-38C5-8277A9E78646}"/>
              </a:ext>
            </a:extLst>
          </p:cNvPr>
          <p:cNvSpPr txBox="1"/>
          <p:nvPr/>
        </p:nvSpPr>
        <p:spPr>
          <a:xfrm>
            <a:off x="11088971" y="6611769"/>
            <a:ext cx="1099981" cy="246221"/>
          </a:xfrm>
          <a:prstGeom prst="rect">
            <a:avLst/>
          </a:prstGeom>
          <a:noFill/>
        </p:spPr>
        <p:txBody>
          <a:bodyPr wrap="none" rtlCol="0">
            <a:spAutoFit/>
          </a:bodyPr>
          <a:lstStyle/>
          <a:p>
            <a:pPr lvl="0" algn="r">
              <a:defRPr/>
            </a:pPr>
            <a:r>
              <a:rPr lang="en-US" sz="1000" dirty="0">
                <a:solidFill>
                  <a:schemeClr val="bg1">
                    <a:lumMod val="95000"/>
                  </a:schemeClr>
                </a:solidFill>
              </a:rPr>
              <a:t>Photo: Brian Fulner</a:t>
            </a:r>
            <a:endParaRPr kumimoji="0" lang="en-US" sz="1000" b="0" i="0"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p:txBody>
      </p:sp>
      <p:pic>
        <p:nvPicPr>
          <p:cNvPr id="14" name="Picture Placeholder 13" descr="Eelgrass plants under water">
            <a:extLst>
              <a:ext uri="{FF2B5EF4-FFF2-40B4-BE49-F238E27FC236}">
                <a16:creationId xmlns:a16="http://schemas.microsoft.com/office/drawing/2014/main" id="{A26AEE65-6CC7-145B-8A50-D87DFF003299}"/>
              </a:ext>
            </a:extLst>
          </p:cNvPr>
          <p:cNvPicPr>
            <a:picLocks noGrp="1" noChangeAspect="1"/>
          </p:cNvPicPr>
          <p:nvPr>
            <p:ph type="pic" sz="quarter" idx="14"/>
          </p:nvPr>
        </p:nvPicPr>
        <p:blipFill>
          <a:blip r:embed="rId3"/>
          <a:srcRect l="16667" r="16667"/>
          <a:stretch>
            <a:fillRect/>
          </a:stretch>
        </p:blipFill>
        <p:spPr/>
      </p:pic>
    </p:spTree>
    <p:extLst>
      <p:ext uri="{BB962C8B-B14F-4D97-AF65-F5344CB8AC3E}">
        <p14:creationId xmlns:p14="http://schemas.microsoft.com/office/powerpoint/2010/main" val="1099842953"/>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44546A"/>
      </a:dk2>
      <a:lt2>
        <a:srgbClr val="E7E6E6"/>
      </a:lt2>
      <a:accent1>
        <a:srgbClr val="2C5A87"/>
      </a:accent1>
      <a:accent2>
        <a:srgbClr val="2C5A87"/>
      </a:accent2>
      <a:accent3>
        <a:srgbClr val="2C5A87"/>
      </a:accent3>
      <a:accent4>
        <a:srgbClr val="2C5A87"/>
      </a:accent4>
      <a:accent5>
        <a:srgbClr val="2B5985"/>
      </a:accent5>
      <a:accent6>
        <a:srgbClr val="2C5A87"/>
      </a:accent6>
      <a:hlink>
        <a:srgbClr val="2C5A87"/>
      </a:hlink>
      <a:folHlink>
        <a:srgbClr val="2C5A87"/>
      </a:folHlink>
    </a:clrScheme>
    <a:fontScheme name="Custom 36">
      <a:majorFont>
        <a:latin typeface="Posterama"/>
        <a:ea typeface=""/>
        <a:cs typeface=""/>
      </a:majorFont>
      <a:minorFont>
        <a:latin typeface="Daytona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Discovery_Win32_EF_v4" id="{D94798B6-E450-4518-8015-6EE17CD1412B}" vid="{16A04E6B-C80A-471C-86D6-D49E9EAD76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8B3377-22F1-4153-96F0-CC2E4BE41C57}">
  <ds:schemaRefs>
    <ds:schemaRef ds:uri="http://schemas.microsoft.com/sharepoint/v3/contenttype/forms"/>
  </ds:schemaRefs>
</ds:datastoreItem>
</file>

<file path=customXml/itemProps2.xml><?xml version="1.0" encoding="utf-8"?>
<ds:datastoreItem xmlns:ds="http://schemas.openxmlformats.org/officeDocument/2006/customXml" ds:itemID="{99746342-5E84-430E-9251-61001F208E7A}">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customXml/itemProps3.xml><?xml version="1.0" encoding="utf-8"?>
<ds:datastoreItem xmlns:ds="http://schemas.openxmlformats.org/officeDocument/2006/customXml" ds:itemID="{2EB2FABB-45EC-440E-B647-8CA57BA45A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4149</TotalTime>
  <Words>2904</Words>
  <Application>Microsoft Office PowerPoint</Application>
  <PresentationFormat>Widescreen</PresentationFormat>
  <Paragraphs>788</Paragraphs>
  <Slides>37</Slides>
  <Notes>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Aharoni</vt:lpstr>
      <vt:lpstr>Arial</vt:lpstr>
      <vt:lpstr>Calibri</vt:lpstr>
      <vt:lpstr>Daytona Condensed Light</vt:lpstr>
      <vt:lpstr>Helvetica Neue</vt:lpstr>
      <vt:lpstr>Posterama</vt:lpstr>
      <vt:lpstr>Wingdings</vt:lpstr>
      <vt:lpstr>Office Theme</vt:lpstr>
      <vt:lpstr>Acrobat Document</vt:lpstr>
      <vt:lpstr>RICHARDSON BAY  Regional agency </vt:lpstr>
      <vt:lpstr>Partners</vt:lpstr>
      <vt:lpstr>Milestones </vt:lpstr>
      <vt:lpstr>Milestones, Continued </vt:lpstr>
      <vt:lpstr>Vessel buyback  PROGRAM</vt:lpstr>
      <vt:lpstr>Codes and ordinances</vt:lpstr>
      <vt:lpstr>Legal opinion </vt:lpstr>
      <vt:lpstr>Legal opinion,  CONTINUED </vt:lpstr>
      <vt:lpstr>RBRA Update: EELGRASS</vt:lpstr>
      <vt:lpstr>RBRA Update: EELGRASS</vt:lpstr>
      <vt:lpstr>RBRA Update: EELGRASS</vt:lpstr>
      <vt:lpstr>RBRA Update: EELGRASS</vt:lpstr>
      <vt:lpstr>RBRA Update: EELGRASS</vt:lpstr>
      <vt:lpstr>RBRA Update: EELGRASS</vt:lpstr>
      <vt:lpstr>RBRA Update: EELGRASS</vt:lpstr>
      <vt:lpstr>RBRA Update: EELGRASS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RBRA Update: EELGRASS</vt:lpstr>
      <vt:lpstr>VESSEl CENSUS</vt:lpstr>
      <vt:lpstr>Vessel CENSUS</vt:lpstr>
      <vt:lpstr>ENFORCEMENT: </vt:lpstr>
      <vt:lpstr>ENFORCEMENT: NEXT STEPS</vt:lpstr>
      <vt:lpstr>RBRA UPDATE: HOUSING</vt:lpstr>
      <vt:lpstr>RBRA UPDATE: HOUSING</vt:lpstr>
      <vt:lpstr>RBRA UPDATE: HOUSING</vt:lpstr>
      <vt:lpstr>TRAcking post-2019 vessels </vt:lpstr>
      <vt:lpstr>Program Success</vt:lpstr>
      <vt:lpstr>Vessels vs. Housing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DISCOVERY</dc:title>
  <dc:creator>Alex Clemens</dc:creator>
  <cp:lastModifiedBy>Karen Prows</cp:lastModifiedBy>
  <cp:revision>64</cp:revision>
  <cp:lastPrinted>2023-11-14T23:55:37Z</cp:lastPrinted>
  <dcterms:created xsi:type="dcterms:W3CDTF">2023-10-17T15:27:40Z</dcterms:created>
  <dcterms:modified xsi:type="dcterms:W3CDTF">2023-12-12T18:16:09Z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